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9" r:id="rId2"/>
    <p:sldId id="260" r:id="rId3"/>
    <p:sldId id="261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7" r:id="rId12"/>
    <p:sldId id="278" r:id="rId13"/>
    <p:sldId id="286" r:id="rId14"/>
    <p:sldId id="263" r:id="rId15"/>
    <p:sldId id="264" r:id="rId16"/>
    <p:sldId id="265" r:id="rId17"/>
    <p:sldId id="267" r:id="rId18"/>
    <p:sldId id="280" r:id="rId19"/>
    <p:sldId id="281" r:id="rId20"/>
    <p:sldId id="282" r:id="rId21"/>
    <p:sldId id="283" r:id="rId22"/>
    <p:sldId id="284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8" r:id="rId34"/>
    <p:sldId id="299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00" r:id="rId47"/>
    <p:sldId id="313" r:id="rId48"/>
    <p:sldId id="301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2" d="100"/>
          <a:sy n="72" d="100"/>
        </p:scale>
        <p:origin x="-111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52085-5DD2-49F8-9624-2CDC026F61C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EE942-BB71-4553-A8CF-798100C2E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7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25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6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9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8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6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9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0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0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8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9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28CB-1054-403E-9BCC-81B793708120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B7330-69D9-4F08-978B-456724EEE6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2ee.me/j2se/1.5.0/docs/api/java/awt/Rectangle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"/>
          <a:stretch>
            <a:fillRect/>
          </a:stretch>
        </p:blipFill>
        <p:spPr bwMode="auto">
          <a:xfrm>
            <a:off x="7162800" y="1676400"/>
            <a:ext cx="172561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239000" cy="715962"/>
          </a:xfrm>
        </p:spPr>
        <p:txBody>
          <a:bodyPr/>
          <a:lstStyle/>
          <a:p>
            <a:r>
              <a:rPr lang="en-US" sz="3600" dirty="0" smtClean="0">
                <a:ea typeface="ＭＳ Ｐゴシック" pitchFamily="34" charset="-128"/>
              </a:rPr>
              <a:t>Inheritance Hierarchies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054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object-oriented programming, inheritance is a relationship between: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endParaRPr lang="en-US" sz="3600" dirty="0" smtClean="0">
              <a:ea typeface="ＭＳ Ｐゴシック" pitchFamily="34" charset="-128"/>
            </a:endParaRPr>
          </a:p>
          <a:p>
            <a:r>
              <a:rPr lang="en-US" sz="2800" dirty="0" smtClean="0">
                <a:ea typeface="ＭＳ Ｐゴシック" pitchFamily="34" charset="-128"/>
              </a:rPr>
              <a:t>The subclass </a:t>
            </a:r>
            <a:r>
              <a:rPr lang="en-US" altLang="ja-JP" sz="2800" dirty="0" smtClean="0">
                <a:ea typeface="ＭＳ Ｐゴシック" pitchFamily="34" charset="-128"/>
              </a:rPr>
              <a:t>‘inherits’ data (variables) and behavior (methods) from the superclass</a:t>
            </a:r>
          </a:p>
          <a:p>
            <a:pPr lvl="1">
              <a:buFont typeface="Wingdings" pitchFamily="2" charset="2"/>
              <a:buNone/>
            </a:pPr>
            <a:endParaRPr lang="en-US" dirty="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04800" y="2057400"/>
            <a:ext cx="464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800" kern="0" dirty="0">
                <a:latin typeface="+mn-lt"/>
              </a:rPr>
              <a:t>A </a:t>
            </a:r>
            <a:r>
              <a:rPr lang="en-US" sz="2800" i="1" kern="0" dirty="0">
                <a:latin typeface="+mn-lt"/>
              </a:rPr>
              <a:t>superclass</a:t>
            </a:r>
            <a:r>
              <a:rPr lang="en-US" sz="2800" kern="0" dirty="0">
                <a:latin typeface="+mn-lt"/>
              </a:rPr>
              <a:t>:  a more generalized class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endParaRPr lang="en-US" sz="2800" kern="0" dirty="0"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800" kern="0" dirty="0">
                <a:latin typeface="+mn-lt"/>
              </a:rPr>
              <a:t>A </a:t>
            </a:r>
            <a:r>
              <a:rPr lang="en-US" sz="2800" i="1" kern="0" dirty="0">
                <a:latin typeface="+mn-lt"/>
              </a:rPr>
              <a:t>subclass</a:t>
            </a:r>
            <a:r>
              <a:rPr lang="en-US" sz="2800" kern="0" dirty="0">
                <a:latin typeface="+mn-lt"/>
              </a:rPr>
              <a:t>:  a more specialized class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None/>
              <a:defRPr/>
            </a:pPr>
            <a:endParaRPr lang="en-US" sz="2800" kern="0" dirty="0"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800" kern="0" dirty="0"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800" kern="0" dirty="0">
              <a:latin typeface="+mn-lt"/>
            </a:endParaRPr>
          </a:p>
        </p:txBody>
      </p:sp>
      <p:sp>
        <p:nvSpPr>
          <p:cNvPr id="143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1</a:t>
            </a:fld>
            <a:endParaRPr lang="en-US" sz="1200" dirty="0">
              <a:solidFill>
                <a:srgbClr val="898989"/>
              </a:solidFill>
            </a:endParaRPr>
          </a:p>
        </p:txBody>
      </p:sp>
      <p:pic>
        <p:nvPicPr>
          <p:cNvPr id="14343" name="Picture 1" descr="bjlo_ch09_ca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81400"/>
            <a:ext cx="169068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2" descr="bjlo_ch09_traffi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1709738"/>
            <a:ext cx="17176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9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Inheritance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57399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A subclass is created using the keyword </a:t>
            </a:r>
            <a:r>
              <a:rPr lang="en-US" sz="3300" b="1" dirty="0" smtClean="0">
                <a:latin typeface="Courier New" pitchFamily="49" charset="0"/>
              </a:rPr>
              <a:t>extends</a:t>
            </a:r>
            <a:r>
              <a:rPr lang="en-US" dirty="0" smtClean="0"/>
              <a:t> as in: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</a:rPr>
              <a:t/>
            </a:r>
            <a:br>
              <a:rPr lang="en-US" sz="2000" dirty="0" smtClean="0">
                <a:latin typeface="Courier New" pitchFamily="49" charset="0"/>
              </a:rPr>
            </a:br>
            <a:r>
              <a:rPr lang="en-US" dirty="0" smtClean="0"/>
              <a:t>Note : Subclasses should in some way modify the behavior of the class they are extending using additional variables and methods</a:t>
            </a:r>
            <a:endParaRPr lang="en-US" sz="2000" dirty="0" smtClean="0">
              <a:latin typeface="Courier New" pitchFamily="49" charset="0"/>
            </a:endParaRPr>
          </a:p>
          <a:p>
            <a:pPr>
              <a:defRPr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981200" y="4038600"/>
            <a:ext cx="434340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 pitchFamily="49" charset="0"/>
              </a:rPr>
              <a:t>class Customer extends Person</a:t>
            </a:r>
          </a:p>
          <a:p>
            <a:r>
              <a:rPr lang="en-US" dirty="0" smtClean="0">
                <a:latin typeface="Courier New" pitchFamily="49" charset="0"/>
              </a:rPr>
              <a:t>{</a:t>
            </a:r>
            <a:br>
              <a:rPr lang="en-US" dirty="0" smtClean="0">
                <a:latin typeface="Courier New" pitchFamily="49" charset="0"/>
              </a:rPr>
            </a:br>
            <a:r>
              <a:rPr lang="en-US" dirty="0">
                <a:latin typeface="Courier New" pitchFamily="49" charset="0"/>
              </a:rPr>
              <a:t>	</a:t>
            </a:r>
            <a:r>
              <a:rPr lang="en-US" dirty="0" smtClean="0">
                <a:latin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</a:rPr>
            </a:br>
            <a:r>
              <a:rPr lang="en-US" dirty="0" smtClean="0">
                <a:latin typeface="Courier New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/>
            <a:r>
              <a:rPr lang="en-US" sz="1200" smtClean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 smtClean="0">
                <a:solidFill>
                  <a:srgbClr val="898989"/>
                </a:solidFill>
              </a:rPr>
              <a:pPr eaLnBrk="1" hangingPunct="1"/>
              <a:t>10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Programming Tip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8600"/>
            <a:ext cx="1228725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19200" y="3429000"/>
            <a:ext cx="4038600" cy="685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B0F0"/>
                </a:solidFill>
                <a:latin typeface="Consolas" pitchFamily="49" charset="0"/>
              </a:rPr>
              <a:t>// Car instance variable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</a:rPr>
              <a:t>double milesPerGallon;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000" kern="0" dirty="0">
              <a:solidFill>
                <a:srgbClr val="333333"/>
              </a:solidFill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000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2150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7620000" cy="46482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800" smtClean="0">
                <a:ea typeface="ＭＳ Ｐゴシック" pitchFamily="34" charset="-128"/>
              </a:rPr>
              <a:t>Use a Single Class for Variation in Values, Inheritance for Variation in Behavior</a:t>
            </a:r>
          </a:p>
          <a:p>
            <a:pPr lvl="1">
              <a:spcBef>
                <a:spcPts val="200"/>
              </a:spcBef>
            </a:pPr>
            <a:r>
              <a:rPr lang="en-US" smtClean="0">
                <a:ea typeface="ＭＳ Ｐゴシック" pitchFamily="34" charset="-128"/>
              </a:rPr>
              <a:t>If two vehicles only vary by fuel efficiency, use an instance variable for the variation, not inheritance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en-US" smtClean="0">
                <a:ea typeface="ＭＳ Ｐゴシック" pitchFamily="34" charset="-128"/>
              </a:rPr>
              <a:t>If two vehicles behave differently,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smtClean="0">
                <a:ea typeface="ＭＳ Ｐゴシック" pitchFamily="34" charset="-128"/>
              </a:rPr>
              <a:t>   use inheritance</a:t>
            </a: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2209800" y="5257800"/>
            <a:ext cx="2590800" cy="708025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>
                <a:cs typeface="Arial" pitchFamily="34" charset="0"/>
              </a:rPr>
              <a:t>Be careful not to over-use inheritance</a:t>
            </a:r>
          </a:p>
        </p:txBody>
      </p:sp>
      <p:sp>
        <p:nvSpPr>
          <p:cNvPr id="21511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D2E26DB6-9B1C-48E6-95E0-68A023F54B4A}" type="slidenum">
              <a:rPr lang="en-US" sz="1200">
                <a:solidFill>
                  <a:srgbClr val="898989"/>
                </a:solidFill>
              </a:rPr>
              <a:pPr eaLnBrk="1" hangingPunct="1"/>
              <a:t>11</a:t>
            </a:fld>
            <a:endParaRPr lang="en-US" sz="1200">
              <a:solidFill>
                <a:srgbClr val="898989"/>
              </a:solidFill>
            </a:endParaRPr>
          </a:p>
        </p:txBody>
      </p:sp>
      <p:pic>
        <p:nvPicPr>
          <p:cNvPr id="21512" name="Picture 2" descr="bjlo_ch09_vehicles2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552950"/>
            <a:ext cx="3300413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1" descr="bjlo_ch09_car2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598863"/>
            <a:ext cx="1066800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Inheriting from the Superclass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sz="2800" smtClean="0">
                <a:ea typeface="ＭＳ Ｐゴシック" pitchFamily="34" charset="-128"/>
              </a:rPr>
              <a:t>Subclasses inherit from the superclass: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>
                <a:ea typeface="ＭＳ Ｐゴシック" pitchFamily="34" charset="-128"/>
              </a:rPr>
              <a:t>All public methods that it does not override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>
                <a:ea typeface="ＭＳ Ｐゴシック" pitchFamily="34" charset="-128"/>
              </a:rPr>
              <a:t>All instance variables</a:t>
            </a:r>
          </a:p>
          <a:p>
            <a:pPr eaLnBrk="1" hangingPunct="1">
              <a:spcBef>
                <a:spcPts val="200"/>
              </a:spcBef>
            </a:pPr>
            <a:r>
              <a:rPr lang="en-US" sz="2800" smtClean="0">
                <a:ea typeface="ＭＳ Ｐゴシック" pitchFamily="34" charset="-128"/>
              </a:rPr>
              <a:t>The Subclass can</a:t>
            </a:r>
          </a:p>
          <a:p>
            <a:pPr lvl="1" eaLnBrk="1" hangingPunct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Add new instance variables</a:t>
            </a:r>
          </a:p>
          <a:p>
            <a:pPr lvl="1" eaLnBrk="1" hangingPunct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Add new methods</a:t>
            </a:r>
          </a:p>
          <a:p>
            <a:pPr lvl="1" eaLnBrk="1" hangingPunct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Change the implementation of inherited methods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endParaRPr lang="en-US" smtClean="0">
              <a:latin typeface="Consolas" pitchFamily="49" charset="0"/>
              <a:ea typeface="ＭＳ Ｐゴシック" pitchFamily="34" charset="-128"/>
              <a:cs typeface="Consolas" pitchFamily="49" charset="0"/>
            </a:endParaRP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smtClean="0">
                <a:ea typeface="ＭＳ Ｐゴシック" pitchFamily="34" charset="-128"/>
              </a:rPr>
              <a:t>     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609600" y="4772025"/>
            <a:ext cx="2590800" cy="1323975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Form a subclass by specifying what is different from the superclass. </a:t>
            </a:r>
          </a:p>
        </p:txBody>
      </p:sp>
      <p:sp>
        <p:nvSpPr>
          <p:cNvPr id="2355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F4759013-8DD6-46A0-A119-946C9186143F}" type="slidenum">
              <a:rPr lang="en-US" sz="1200">
                <a:solidFill>
                  <a:srgbClr val="898989"/>
                </a:solidFill>
              </a:rPr>
              <a:pPr eaLnBrk="1" hangingPunct="1"/>
              <a:t>12</a:t>
            </a:fld>
            <a:endParaRPr lang="en-US" sz="1200">
              <a:solidFill>
                <a:srgbClr val="898989"/>
              </a:solidFill>
            </a:endParaRPr>
          </a:p>
        </p:txBody>
      </p:sp>
      <p:pic>
        <p:nvPicPr>
          <p:cNvPr id="23558" name="Picture 1" descr="bjlo_ch09_limo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029200"/>
            <a:ext cx="28194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5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805113"/>
            <a:ext cx="59848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Quiz Question Hierarchy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458200" cy="2590800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200"/>
              </a:spcBef>
            </a:pPr>
            <a:r>
              <a:rPr lang="en-US" dirty="0" smtClean="0">
                <a:ea typeface="ＭＳ Ｐゴシック" pitchFamily="34" charset="-128"/>
              </a:rPr>
              <a:t>There are different types of quiz questions: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dirty="0" smtClean="0">
                <a:ea typeface="ＭＳ Ｐゴシック" pitchFamily="34" charset="-128"/>
              </a:rPr>
              <a:t>1) Fill-in-the-blank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dirty="0" smtClean="0">
                <a:ea typeface="ＭＳ Ｐゴシック" pitchFamily="34" charset="-128"/>
              </a:rPr>
              <a:t>2) Single answer choice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dirty="0" smtClean="0">
                <a:ea typeface="ＭＳ Ｐゴシック" pitchFamily="34" charset="-128"/>
              </a:rPr>
              <a:t>3) Multiple answer choice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dirty="0" smtClean="0">
                <a:ea typeface="ＭＳ Ｐゴシック" pitchFamily="34" charset="-128"/>
              </a:rPr>
              <a:t>4) Numeric answer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dirty="0" smtClean="0">
                <a:ea typeface="ＭＳ Ｐゴシック" pitchFamily="34" charset="-128"/>
              </a:rPr>
              <a:t>5) Free Response</a:t>
            </a:r>
          </a:p>
          <a:p>
            <a:pPr lvl="1">
              <a:spcBef>
                <a:spcPts val="200"/>
              </a:spcBef>
            </a:pPr>
            <a:endParaRPr lang="en-US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en-US" dirty="0" smtClean="0">
              <a:ea typeface="ＭＳ Ｐゴシック" pitchFamily="34" charset="-128"/>
            </a:endParaRPr>
          </a:p>
          <a:p>
            <a:pPr>
              <a:spcBef>
                <a:spcPts val="200"/>
              </a:spcBef>
            </a:pPr>
            <a:r>
              <a:rPr lang="en-US" sz="2800" dirty="0" smtClean="0">
                <a:ea typeface="ＭＳ Ｐゴシック" pitchFamily="34" charset="-128"/>
              </a:rPr>
              <a:t>A question can:</a:t>
            </a:r>
          </a:p>
          <a:p>
            <a:pPr lvl="1">
              <a:spcBef>
                <a:spcPts val="200"/>
              </a:spcBef>
            </a:pPr>
            <a:r>
              <a:rPr lang="en-US" sz="2400" dirty="0" smtClean="0">
                <a:ea typeface="ＭＳ Ｐゴシック" pitchFamily="34" charset="-128"/>
              </a:rPr>
              <a:t>Display it</a:t>
            </a:r>
            <a:r>
              <a:rPr lang="ja-JP" altLang="en-US" sz="2400" dirty="0" smtClean="0">
                <a:ea typeface="ＭＳ Ｐゴシック" pitchFamily="34" charset="-128"/>
              </a:rPr>
              <a:t>’</a:t>
            </a:r>
            <a:r>
              <a:rPr lang="en-US" altLang="ja-JP" sz="2400" dirty="0" smtClean="0">
                <a:ea typeface="ＭＳ Ｐゴシック" pitchFamily="34" charset="-128"/>
              </a:rPr>
              <a:t>s text</a:t>
            </a:r>
          </a:p>
          <a:p>
            <a:pPr lvl="1">
              <a:spcBef>
                <a:spcPts val="200"/>
              </a:spcBef>
            </a:pPr>
            <a:r>
              <a:rPr lang="en-US" sz="2400" dirty="0" smtClean="0">
                <a:ea typeface="ＭＳ Ｐゴシック" pitchFamily="34" charset="-128"/>
              </a:rPr>
              <a:t>Check for correct answer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endParaRPr lang="en-US" dirty="0" smtClean="0">
              <a:ea typeface="ＭＳ Ｐゴシック" pitchFamily="34" charset="-128"/>
            </a:endParaRP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7412" name="TextBox 6"/>
          <p:cNvSpPr txBox="1">
            <a:spLocks noChangeArrowheads="1"/>
          </p:cNvSpPr>
          <p:nvPr/>
        </p:nvSpPr>
        <p:spPr bwMode="auto">
          <a:xfrm>
            <a:off x="5181600" y="1676400"/>
            <a:ext cx="3352800" cy="708025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>
                <a:cs typeface="Arial" pitchFamily="34" charset="0"/>
              </a:rPr>
              <a:t>The </a:t>
            </a:r>
            <a:r>
              <a:rPr lang="ja-JP" altLang="en-US" sz="2000">
                <a:cs typeface="Arial" pitchFamily="34" charset="0"/>
              </a:rPr>
              <a:t>‘</a:t>
            </a:r>
            <a:r>
              <a:rPr lang="en-US" altLang="ja-JP" sz="2000">
                <a:cs typeface="Arial" pitchFamily="34" charset="0"/>
              </a:rPr>
              <a:t>root</a:t>
            </a:r>
            <a:r>
              <a:rPr lang="ja-JP" altLang="en-US" sz="2000">
                <a:cs typeface="Arial" pitchFamily="34" charset="0"/>
              </a:rPr>
              <a:t>’</a:t>
            </a:r>
            <a:r>
              <a:rPr lang="en-US" altLang="ja-JP" sz="2000">
                <a:cs typeface="Arial" pitchFamily="34" charset="0"/>
              </a:rPr>
              <a:t> of the hierarchy is shown at the top.</a:t>
            </a:r>
            <a:endParaRPr lang="en-US" sz="2000">
              <a:cs typeface="Arial" pitchFamily="34" charset="0"/>
            </a:endParaRPr>
          </a:p>
        </p:txBody>
      </p:sp>
      <p:sp>
        <p:nvSpPr>
          <p:cNvPr id="1741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A47A3791-B61E-4AD6-8E42-7BA71F9D73C8}" type="slidenum">
              <a:rPr lang="en-US" sz="1200">
                <a:solidFill>
                  <a:srgbClr val="898989"/>
                </a:solidFill>
              </a:rPr>
              <a:pPr eaLnBrk="1" hangingPunct="1"/>
              <a:t>13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4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Question.java (1)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5867400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4876800" y="1600200"/>
            <a:ext cx="3429000" cy="101600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The class </a:t>
            </a:r>
            <a:r>
              <a:rPr lang="en-US" sz="2000">
                <a:latin typeface="Consolas" pitchFamily="49" charset="0"/>
                <a:cs typeface="Consolas" pitchFamily="49" charset="0"/>
              </a:rPr>
              <a:t>Question</a:t>
            </a:r>
            <a:r>
              <a:rPr lang="en-US" sz="2000">
                <a:cs typeface="Arial" pitchFamily="34" charset="0"/>
              </a:rPr>
              <a:t> is the </a:t>
            </a:r>
            <a:r>
              <a:rPr lang="ja-JP" altLang="en-US" sz="2000">
                <a:cs typeface="Arial" pitchFamily="34" charset="0"/>
              </a:rPr>
              <a:t>‘</a:t>
            </a:r>
            <a:r>
              <a:rPr lang="en-US" altLang="ja-JP" sz="2000">
                <a:cs typeface="Arial" pitchFamily="34" charset="0"/>
              </a:rPr>
              <a:t>root</a:t>
            </a:r>
            <a:r>
              <a:rPr lang="ja-JP" altLang="en-US" sz="2000">
                <a:cs typeface="Arial" pitchFamily="34" charset="0"/>
              </a:rPr>
              <a:t>’</a:t>
            </a:r>
            <a:r>
              <a:rPr lang="en-US" altLang="ja-JP" sz="2000">
                <a:cs typeface="Arial" pitchFamily="34" charset="0"/>
              </a:rPr>
              <a:t> of the hierarchy, also known as the superclass</a:t>
            </a:r>
            <a:endParaRPr lang="en-US" sz="2000">
              <a:cs typeface="Arial" pitchFamily="34" charset="0"/>
            </a:endParaRP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5181600" y="3429000"/>
            <a:ext cx="3962400" cy="3276600"/>
          </a:xfrm>
          <a:solidFill>
            <a:schemeClr val="bg1"/>
          </a:solidFill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Only handles Strings</a:t>
            </a:r>
          </a:p>
          <a:p>
            <a:r>
              <a:rPr lang="en-US" sz="2800" smtClean="0">
                <a:ea typeface="ＭＳ Ｐゴシック" pitchFamily="34" charset="-128"/>
              </a:rPr>
              <a:t>No support for: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Approximate values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Multiple answer choice</a:t>
            </a:r>
            <a:endParaRPr lang="en-US" sz="2000" smtClean="0">
              <a:ea typeface="ＭＳ Ｐゴシック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sz="200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smtClean="0">
              <a:ea typeface="ＭＳ Ｐゴシック" pitchFamily="34" charset="-128"/>
            </a:endParaRPr>
          </a:p>
        </p:txBody>
      </p:sp>
      <p:sp>
        <p:nvSpPr>
          <p:cNvPr id="1843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6A170D5E-BD63-4D73-ACD4-5330CBEA88D3}" type="slidenum">
              <a:rPr lang="en-US" sz="1200">
                <a:solidFill>
                  <a:srgbClr val="898989"/>
                </a:solidFill>
              </a:rPr>
              <a:pPr eaLnBrk="1" hangingPunct="1"/>
              <a:t>14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385273" y="152400"/>
            <a:ext cx="8229600" cy="1143000"/>
          </a:xfrm>
        </p:spPr>
        <p:txBody>
          <a:bodyPr/>
          <a:lstStyle/>
          <a:p>
            <a:r>
              <a:rPr lang="en-US" sz="3600" dirty="0" smtClean="0">
                <a:latin typeface="Arial Black" pitchFamily="34" charset="0"/>
                <a:ea typeface="ＭＳ Ｐゴシック" pitchFamily="34" charset="-128"/>
              </a:rPr>
              <a:t>Question.java (2)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5638800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FB86D555-F457-4A86-B082-C4DF8F710F8C}" type="slidenum">
              <a:rPr lang="en-US" sz="1200">
                <a:solidFill>
                  <a:srgbClr val="898989"/>
                </a:solidFill>
              </a:rPr>
              <a:pPr eaLnBrk="1" hangingPunct="1"/>
              <a:t>15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5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QuestionDemo1.java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6197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143000"/>
            <a:ext cx="31718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6"/>
          <p:cNvSpPr txBox="1">
            <a:spLocks noChangeArrowheads="1"/>
          </p:cNvSpPr>
          <p:nvPr/>
        </p:nvSpPr>
        <p:spPr bwMode="auto">
          <a:xfrm>
            <a:off x="5715000" y="3810000"/>
            <a:ext cx="2971800" cy="101600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Creates an object of the </a:t>
            </a:r>
            <a:r>
              <a:rPr lang="en-US" sz="2000">
                <a:latin typeface="Consolas" pitchFamily="49" charset="0"/>
                <a:cs typeface="Consolas" pitchFamily="49" charset="0"/>
              </a:rPr>
              <a:t>Question</a:t>
            </a:r>
            <a:r>
              <a:rPr lang="en-US" sz="2000">
                <a:cs typeface="Arial" pitchFamily="34" charset="0"/>
              </a:rPr>
              <a:t> class and uses methods. </a:t>
            </a:r>
          </a:p>
        </p:txBody>
      </p:sp>
      <p:sp>
        <p:nvSpPr>
          <p:cNvPr id="2048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52BC144E-0DA4-41F7-B735-CC817D069E98}" type="slidenum">
              <a:rPr lang="en-US" sz="1200">
                <a:solidFill>
                  <a:srgbClr val="898989"/>
                </a:solidFill>
              </a:rPr>
              <a:pPr eaLnBrk="1" hangingPunct="1"/>
              <a:t>16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pitchFamily="34" charset="-128"/>
              </a:rPr>
              <a:t>Implementing Subclasses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638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 smtClean="0">
                <a:ea typeface="ＭＳ Ｐゴシック" pitchFamily="34" charset="-128"/>
              </a:rPr>
              <a:t>Consider implementing </a:t>
            </a:r>
            <a:r>
              <a:rPr lang="en-US" sz="2800" dirty="0" err="1" smtClean="0">
                <a:latin typeface="Consolas" pitchFamily="49" charset="0"/>
                <a:ea typeface="ＭＳ Ｐゴシック" pitchFamily="34" charset="-128"/>
              </a:rPr>
              <a:t>ChoiceQuestion</a:t>
            </a:r>
            <a:r>
              <a:rPr lang="en-US" sz="2800" dirty="0" smtClean="0">
                <a:ea typeface="ＭＳ Ｐゴシック" pitchFamily="34" charset="-128"/>
              </a:rPr>
              <a:t> to handle:</a:t>
            </a: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ea typeface="ＭＳ Ｐゴシック" pitchFamily="34" charset="-128"/>
            </a:endParaRP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ea typeface="ＭＳ Ｐゴシック" pitchFamily="34" charset="-128"/>
            </a:endParaRP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ea typeface="ＭＳ Ｐゴシック" pitchFamily="34" charset="-128"/>
            </a:endParaRPr>
          </a:p>
          <a:p>
            <a:pPr eaLnBrk="1" hangingPunct="1">
              <a:spcBef>
                <a:spcPts val="200"/>
              </a:spcBef>
            </a:pPr>
            <a:endParaRPr lang="en-US" sz="2800" dirty="0" smtClean="0">
              <a:ea typeface="ＭＳ Ｐゴシック" pitchFamily="34" charset="-128"/>
            </a:endParaRPr>
          </a:p>
          <a:p>
            <a:pPr eaLnBrk="1" hangingPunct="1">
              <a:spcBef>
                <a:spcPts val="200"/>
              </a:spcBef>
            </a:pPr>
            <a:endParaRPr lang="en-US" sz="2800" dirty="0" smtClean="0">
              <a:ea typeface="ＭＳ Ｐゴシック" pitchFamily="34" charset="-128"/>
            </a:endParaRPr>
          </a:p>
          <a:p>
            <a:pPr eaLnBrk="1" hangingPunct="1">
              <a:spcBef>
                <a:spcPts val="200"/>
              </a:spcBef>
            </a:pPr>
            <a:r>
              <a:rPr lang="en-US" sz="2800" dirty="0" smtClean="0">
                <a:ea typeface="ＭＳ Ｐゴシック" pitchFamily="34" charset="-128"/>
              </a:rPr>
              <a:t>How does </a:t>
            </a:r>
            <a:r>
              <a:rPr lang="en-US" sz="2800" dirty="0" err="1" smtClean="0">
                <a:latin typeface="Consolas" pitchFamily="49" charset="0"/>
                <a:ea typeface="ＭＳ Ｐゴシック" pitchFamily="34" charset="-128"/>
              </a:rPr>
              <a:t>ChoiceQuestion</a:t>
            </a:r>
            <a:r>
              <a:rPr lang="en-US" sz="2800" dirty="0" smtClean="0">
                <a:ea typeface="ＭＳ Ｐゴシック" pitchFamily="34" charset="-128"/>
              </a:rPr>
              <a:t> differ from </a:t>
            </a:r>
            <a:r>
              <a:rPr lang="en-US" sz="2800" dirty="0" smtClean="0">
                <a:latin typeface="Consolas" pitchFamily="49" charset="0"/>
                <a:ea typeface="ＭＳ Ｐゴシック" pitchFamily="34" charset="-128"/>
              </a:rPr>
              <a:t>Question</a:t>
            </a:r>
            <a:r>
              <a:rPr lang="en-US" sz="2800" dirty="0" smtClean="0">
                <a:ea typeface="ＭＳ Ｐゴシック" pitchFamily="34" charset="-128"/>
              </a:rPr>
              <a:t>?</a:t>
            </a:r>
          </a:p>
          <a:p>
            <a:pPr lvl="1" eaLnBrk="1" hangingPunct="1">
              <a:spcBef>
                <a:spcPts val="200"/>
              </a:spcBef>
            </a:pPr>
            <a:r>
              <a:rPr lang="en-US" sz="2400" dirty="0" smtClean="0">
                <a:ea typeface="ＭＳ Ｐゴシック" pitchFamily="34" charset="-128"/>
              </a:rPr>
              <a:t>It stores choices (1,2,3 and 4) in addition to the question</a:t>
            </a:r>
          </a:p>
          <a:p>
            <a:pPr lvl="1" eaLnBrk="1" hangingPunct="1">
              <a:spcBef>
                <a:spcPts val="200"/>
              </a:spcBef>
            </a:pPr>
            <a:r>
              <a:rPr lang="en-US" sz="2400" dirty="0" smtClean="0">
                <a:ea typeface="ＭＳ Ｐゴシック" pitchFamily="34" charset="-128"/>
              </a:rPr>
              <a:t>There must be a method for adding multiple choices</a:t>
            </a:r>
          </a:p>
          <a:p>
            <a:pPr lvl="2" eaLnBrk="1" hangingPunct="1">
              <a:spcBef>
                <a:spcPts val="200"/>
              </a:spcBef>
            </a:pPr>
            <a:r>
              <a:rPr lang="en-US" sz="2000" dirty="0" smtClean="0">
                <a:ea typeface="ＭＳ Ｐゴシック" pitchFamily="34" charset="-128"/>
              </a:rPr>
              <a:t>The display method will show these choices below the question, numbered appropriately</a:t>
            </a:r>
          </a:p>
          <a:p>
            <a:pPr lvl="1" eaLnBrk="1" hangingPunct="1">
              <a:spcBef>
                <a:spcPts val="200"/>
              </a:spcBef>
            </a:pPr>
            <a:endParaRPr lang="en-US" sz="2400" dirty="0" smtClean="0">
              <a:ea typeface="ＭＳ Ｐゴシック" pitchFamily="34" charset="-128"/>
            </a:endParaRP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endParaRPr lang="en-US" dirty="0" smtClean="0">
              <a:latin typeface="Consolas" pitchFamily="49" charset="0"/>
              <a:ea typeface="ＭＳ Ｐゴシック" pitchFamily="34" charset="-128"/>
              <a:cs typeface="Consolas" pitchFamily="49" charset="0"/>
            </a:endParaRP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    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2531" name="Picture 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63515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6"/>
          <p:cNvSpPr txBox="1">
            <a:spLocks noChangeArrowheads="1"/>
          </p:cNvSpPr>
          <p:nvPr/>
        </p:nvSpPr>
        <p:spPr bwMode="auto">
          <a:xfrm>
            <a:off x="5181600" y="2133600"/>
            <a:ext cx="3505200" cy="1323975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In this section you will see how to form a subclass and how a subclass automatically inherits from its superclass</a:t>
            </a:r>
          </a:p>
        </p:txBody>
      </p:sp>
      <p:sp>
        <p:nvSpPr>
          <p:cNvPr id="2253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4EF8C427-2667-4186-B385-F3D4611C07CB}" type="slidenum">
              <a:rPr lang="en-US" sz="1200">
                <a:solidFill>
                  <a:srgbClr val="898989"/>
                </a:solidFill>
              </a:rPr>
              <a:pPr eaLnBrk="1" hangingPunct="1"/>
              <a:t>17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Overriding Superclass Methods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pPr eaLnBrk="1" hangingPunct="1">
              <a:spcBef>
                <a:spcPts val="200"/>
              </a:spcBef>
            </a:pPr>
            <a:r>
              <a:rPr lang="en-US" sz="2800" smtClean="0">
                <a:ea typeface="ＭＳ Ｐゴシック" pitchFamily="34" charset="-128"/>
              </a:rPr>
              <a:t>Can you re-use any methods of the </a:t>
            </a:r>
            <a:r>
              <a:rPr lang="en-US" sz="2800" smtClean="0">
                <a:latin typeface="Courier" charset="0"/>
                <a:ea typeface="ＭＳ Ｐゴシック" pitchFamily="34" charset="-128"/>
              </a:rPr>
              <a:t>Question</a:t>
            </a:r>
            <a:r>
              <a:rPr lang="en-US" sz="2800" smtClean="0">
                <a:ea typeface="ＭＳ Ｐゴシック" pitchFamily="34" charset="-128"/>
              </a:rPr>
              <a:t> class?</a:t>
            </a:r>
          </a:p>
          <a:p>
            <a:pPr lvl="1" eaLnBrk="1" hangingPunct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Inherited methods perform exactly the same</a:t>
            </a:r>
          </a:p>
          <a:p>
            <a:pPr lvl="1" eaLnBrk="1" hangingPunct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If you need to change how a method works:</a:t>
            </a:r>
          </a:p>
          <a:p>
            <a:pPr lvl="2" eaLnBrk="1" hangingPunct="1">
              <a:spcBef>
                <a:spcPts val="200"/>
              </a:spcBef>
            </a:pPr>
            <a:r>
              <a:rPr lang="en-US" smtClean="0">
                <a:ea typeface="ＭＳ Ｐゴシック" pitchFamily="34" charset="-128"/>
              </a:rPr>
              <a:t>Write a new more specialized method in the subclass</a:t>
            </a:r>
          </a:p>
          <a:p>
            <a:pPr lvl="2" eaLnBrk="1" hangingPunct="1">
              <a:spcBef>
                <a:spcPts val="200"/>
              </a:spcBef>
            </a:pPr>
            <a:r>
              <a:rPr lang="en-US" smtClean="0">
                <a:ea typeface="ＭＳ Ｐゴシック" pitchFamily="34" charset="-128"/>
              </a:rPr>
              <a:t>Use the same method name as the superclass method you want to replace</a:t>
            </a:r>
          </a:p>
          <a:p>
            <a:pPr lvl="2" eaLnBrk="1" hangingPunct="1">
              <a:spcBef>
                <a:spcPts val="200"/>
              </a:spcBef>
            </a:pPr>
            <a:r>
              <a:rPr lang="en-US" smtClean="0">
                <a:ea typeface="ＭＳ Ｐゴシック" pitchFamily="34" charset="-128"/>
              </a:rPr>
              <a:t>It must take all of the same parameters</a:t>
            </a:r>
          </a:p>
          <a:p>
            <a:pPr lvl="1" eaLnBrk="1" hangingPunct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This will </a:t>
            </a:r>
            <a:r>
              <a:rPr lang="en-US" sz="2400" b="1" i="1" smtClean="0">
                <a:ea typeface="ＭＳ Ｐゴシック" pitchFamily="34" charset="-128"/>
              </a:rPr>
              <a:t>override</a:t>
            </a:r>
            <a:r>
              <a:rPr lang="en-US" sz="2400" smtClean="0">
                <a:ea typeface="ＭＳ Ｐゴシック" pitchFamily="34" charset="-128"/>
              </a:rPr>
              <a:t> the superclass method</a:t>
            </a:r>
          </a:p>
          <a:p>
            <a:pPr eaLnBrk="1" hangingPunct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The new method will be invoked with the same method name when it is called on a subclass object</a:t>
            </a:r>
            <a:endParaRPr lang="en-US" sz="2000" smtClean="0">
              <a:ea typeface="ＭＳ Ｐゴシック" pitchFamily="34" charset="-128"/>
            </a:endParaRP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endParaRPr lang="en-US" smtClean="0">
              <a:latin typeface="Consolas" pitchFamily="49" charset="0"/>
              <a:ea typeface="ＭＳ Ｐゴシック" pitchFamily="34" charset="-128"/>
              <a:cs typeface="Consolas" pitchFamily="49" charset="0"/>
            </a:endParaRP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smtClean="0">
                <a:ea typeface="ＭＳ Ｐゴシック" pitchFamily="34" charset="-128"/>
              </a:rPr>
              <a:t>     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24579" name="TextBox 6"/>
          <p:cNvSpPr txBox="1">
            <a:spLocks noChangeArrowheads="1"/>
          </p:cNvSpPr>
          <p:nvPr/>
        </p:nvSpPr>
        <p:spPr bwMode="auto">
          <a:xfrm>
            <a:off x="3962400" y="5537200"/>
            <a:ext cx="4038600" cy="101600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A subclass can override a method of the superclass by providing a new implementation.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3086100" y="6492875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18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Planning the subclass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400" y="3200400"/>
            <a:ext cx="8686800" cy="3048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class ChoiceQuestion 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</a:rPr>
              <a:t>extends</a:t>
            </a:r>
            <a:r>
              <a:rPr lang="en-US" kern="0" dirty="0">
                <a:latin typeface="Consolas" pitchFamily="49" charset="0"/>
              </a:rPr>
              <a:t> </a:t>
            </a:r>
            <a:r>
              <a:rPr lang="en-US" kern="0" dirty="0">
                <a:solidFill>
                  <a:srgbClr val="00B050"/>
                </a:solidFill>
                <a:latin typeface="Consolas" pitchFamily="49" charset="0"/>
              </a:rPr>
              <a:t>Question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  // This instance variable is added to the subclass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private ArrayList&lt;String&gt; choices;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kern="0" dirty="0"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  // </a:t>
            </a:r>
            <a:r>
              <a:rPr lang="en-US" b="1" kern="0" dirty="0">
                <a:solidFill>
                  <a:srgbClr val="00B0F0"/>
                </a:solidFill>
                <a:latin typeface="Consolas" pitchFamily="49" charset="0"/>
              </a:rPr>
              <a:t>This method is added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to the subclass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public void addChoice(String choice, boolean correct) { . . . }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kern="0" dirty="0"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  // </a:t>
            </a:r>
            <a:r>
              <a:rPr lang="en-US" b="1" kern="0" dirty="0">
                <a:solidFill>
                  <a:srgbClr val="00B0F0"/>
                </a:solidFill>
                <a:latin typeface="Consolas" pitchFamily="49" charset="0"/>
              </a:rPr>
              <a:t>This method overrides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a method from the superclass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public void display() { . . . }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}</a:t>
            </a:r>
          </a:p>
        </p:txBody>
      </p:sp>
      <p:sp>
        <p:nvSpPr>
          <p:cNvPr id="25603" name="Content Placeholder 8"/>
          <p:cNvSpPr>
            <a:spLocks noGrp="1"/>
          </p:cNvSpPr>
          <p:nvPr>
            <p:ph idx="1"/>
          </p:nvPr>
        </p:nvSpPr>
        <p:spPr>
          <a:xfrm>
            <a:off x="228600" y="1066800"/>
            <a:ext cx="8534400" cy="2057400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Use the reserved word </a:t>
            </a:r>
            <a:r>
              <a:rPr lang="en-US" altLang="ja-JP" sz="28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extends</a:t>
            </a:r>
            <a:r>
              <a:rPr lang="en-US" altLang="ja-JP" sz="2800" smtClean="0">
                <a:ea typeface="ＭＳ Ｐゴシック" pitchFamily="34" charset="-128"/>
              </a:rPr>
              <a:t> to inherit from </a:t>
            </a:r>
            <a:r>
              <a:rPr lang="en-US" altLang="ja-JP" sz="2800" smtClean="0">
                <a:solidFill>
                  <a:srgbClr val="00B050"/>
                </a:solidFill>
                <a:latin typeface="Consolas" pitchFamily="49" charset="0"/>
                <a:ea typeface="ＭＳ Ｐゴシック" pitchFamily="34" charset="-128"/>
              </a:rPr>
              <a:t>Question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Inherits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text</a:t>
            </a:r>
            <a:r>
              <a:rPr lang="en-US" sz="2400" smtClean="0">
                <a:ea typeface="ＭＳ Ｐゴシック" pitchFamily="34" charset="-128"/>
              </a:rPr>
              <a:t> and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answer</a:t>
            </a:r>
            <a:r>
              <a:rPr lang="en-US" sz="2400" smtClean="0">
                <a:ea typeface="ＭＳ Ｐゴシック" pitchFamily="34" charset="-128"/>
              </a:rPr>
              <a:t> variables</a:t>
            </a:r>
            <a:endParaRPr lang="en-US" smtClean="0">
              <a:ea typeface="ＭＳ Ｐゴシック" pitchFamily="34" charset="-128"/>
            </a:endParaRPr>
          </a:p>
          <a:p>
            <a:pPr lvl="1"/>
            <a:r>
              <a:rPr lang="en-US" sz="2400" smtClean="0">
                <a:ea typeface="ＭＳ Ｐゴシック" pitchFamily="34" charset="-128"/>
              </a:rPr>
              <a:t>Add new instance variable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choices</a:t>
            </a:r>
          </a:p>
        </p:txBody>
      </p:sp>
      <p:pic>
        <p:nvPicPr>
          <p:cNvPr id="2560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1676400"/>
            <a:ext cx="28686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0860A795-681C-4256-9F12-9AB8CBEEE675}" type="slidenum">
              <a:rPr lang="en-US" sz="1200">
                <a:solidFill>
                  <a:srgbClr val="898989"/>
                </a:solidFill>
              </a:rPr>
              <a:pPr eaLnBrk="1" hangingPunct="1"/>
              <a:t>19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9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A Vehicle Class Hierarchy</a:t>
            </a:r>
          </a:p>
        </p:txBody>
      </p:sp>
      <p:sp>
        <p:nvSpPr>
          <p:cNvPr id="15362" name="Content Placeholder 9"/>
          <p:cNvSpPr>
            <a:spLocks noGrp="1"/>
          </p:cNvSpPr>
          <p:nvPr>
            <p:ph idx="1"/>
          </p:nvPr>
        </p:nvSpPr>
        <p:spPr>
          <a:xfrm>
            <a:off x="304800" y="1066800"/>
            <a:ext cx="2819400" cy="5105400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General</a:t>
            </a:r>
          </a:p>
          <a:p>
            <a:endParaRPr lang="en-US" sz="2800" smtClean="0">
              <a:solidFill>
                <a:srgbClr val="0033CC"/>
              </a:solidFill>
              <a:latin typeface="Consolas" pitchFamily="49" charset="0"/>
              <a:ea typeface="ＭＳ Ｐゴシック" pitchFamily="34" charset="-128"/>
            </a:endParaRPr>
          </a:p>
          <a:p>
            <a:endParaRPr lang="en-US" sz="2800" smtClean="0">
              <a:solidFill>
                <a:srgbClr val="0033CC"/>
              </a:solidFill>
              <a:latin typeface="Consolas" pitchFamily="49" charset="0"/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Specialized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800" smtClean="0">
              <a:ea typeface="ＭＳ Ｐゴシック" pitchFamily="34" charset="-128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smtClean="0">
                <a:ea typeface="ＭＳ Ｐゴシック" pitchFamily="34" charset="-128"/>
              </a:rPr>
              <a:t>More Specific</a:t>
            </a: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1536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ECE86E60-41B0-45D8-ACA2-18093A282305}" type="slidenum">
              <a:rPr lang="en-US" sz="1200">
                <a:solidFill>
                  <a:srgbClr val="898989"/>
                </a:solidFill>
              </a:rPr>
              <a:pPr eaLnBrk="1" hangingPunct="1"/>
              <a:t>2</a:t>
            </a:fld>
            <a:endParaRPr lang="en-US" sz="1200">
              <a:solidFill>
                <a:srgbClr val="898989"/>
              </a:solidFill>
            </a:endParaRPr>
          </a:p>
        </p:txBody>
      </p:sp>
      <p:pic>
        <p:nvPicPr>
          <p:cNvPr id="15365" name="Picture 1" descr="bjlo_ch09_vehicles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295400"/>
            <a:ext cx="53038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3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pitchFamily="34" charset="-128"/>
              </a:rPr>
              <a:t>Syntax : Subclass Declaration</a:t>
            </a:r>
          </a:p>
        </p:txBody>
      </p:sp>
      <p:sp>
        <p:nvSpPr>
          <p:cNvPr id="26626" name="Content Placeholder 7"/>
          <p:cNvSpPr>
            <a:spLocks noGrp="1"/>
          </p:cNvSpPr>
          <p:nvPr>
            <p:ph idx="1"/>
          </p:nvPr>
        </p:nvSpPr>
        <p:spPr>
          <a:xfrm>
            <a:off x="304800" y="1143000"/>
            <a:ext cx="8839200" cy="838200"/>
          </a:xfrm>
        </p:spPr>
        <p:txBody>
          <a:bodyPr>
            <a:normAutofit fontScale="92500" lnSpcReduction="10000"/>
          </a:bodyPr>
          <a:lstStyle/>
          <a:p>
            <a:r>
              <a:rPr lang="en-US" sz="2800" smtClean="0">
                <a:ea typeface="ＭＳ Ｐゴシック" pitchFamily="34" charset="-128"/>
              </a:rPr>
              <a:t>The subclass inherits from the superclass and </a:t>
            </a:r>
            <a:r>
              <a:rPr lang="ja-JP" altLang="en-US" sz="2800" smtClean="0">
                <a:ea typeface="ＭＳ Ｐゴシック" pitchFamily="34" charset="-128"/>
              </a:rPr>
              <a:t>‘</a:t>
            </a:r>
            <a:r>
              <a:rPr lang="en-US" altLang="ja-JP" sz="2800" smtClean="0">
                <a:solidFill>
                  <a:srgbClr val="C00000"/>
                </a:solidFill>
                <a:latin typeface="Consolas" pitchFamily="49" charset="0"/>
                <a:ea typeface="ＭＳ Ｐゴシック" pitchFamily="34" charset="-128"/>
              </a:rPr>
              <a:t>extends</a:t>
            </a:r>
            <a:r>
              <a:rPr lang="ja-JP" altLang="en-US" sz="2800" smtClean="0">
                <a:ea typeface="ＭＳ Ｐゴシック" pitchFamily="34" charset="-128"/>
              </a:rPr>
              <a:t>’</a:t>
            </a:r>
            <a:r>
              <a:rPr lang="en-US" altLang="ja-JP" sz="2800" smtClean="0">
                <a:ea typeface="ＭＳ Ｐゴシック" pitchFamily="34" charset="-128"/>
              </a:rPr>
              <a:t> the functionality of the superclass</a:t>
            </a:r>
          </a:p>
          <a:p>
            <a:pPr>
              <a:buFont typeface="Wingdings" pitchFamily="2" charset="2"/>
              <a:buNone/>
            </a:pPr>
            <a:endParaRPr lang="en-US" sz="2800" smtClean="0">
              <a:ea typeface="ＭＳ Ｐゴシック" pitchFamily="34" charset="-128"/>
            </a:endParaRPr>
          </a:p>
        </p:txBody>
      </p:sp>
      <p:pic>
        <p:nvPicPr>
          <p:cNvPr id="26627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4600"/>
            <a:ext cx="86042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E47CF9B9-BF7B-45BA-9BD1-55EFCE68AC02}" type="slidenum">
              <a:rPr lang="en-US" sz="1200">
                <a:solidFill>
                  <a:srgbClr val="898989"/>
                </a:solidFill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Implementing </a:t>
            </a:r>
            <a:r>
              <a:rPr lang="en-US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addChoice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3505200"/>
            <a:ext cx="8001000" cy="2819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void addChoice(String choice, boolean correct)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choices.add(choice);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if (correct)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// Convert choices.size() to string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 String choiceString = "" + choices.size();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 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</a:rPr>
              <a:t>setAnswer</a:t>
            </a:r>
            <a:r>
              <a:rPr lang="en-US" kern="0" dirty="0">
                <a:latin typeface="Consolas" pitchFamily="49" charset="0"/>
              </a:rPr>
              <a:t>(choiceString);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}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}</a:t>
            </a:r>
          </a:p>
        </p:txBody>
      </p:sp>
      <p:sp>
        <p:nvSpPr>
          <p:cNvPr id="27651" name="Content Placeholder 8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057400"/>
          </a:xfrm>
        </p:spPr>
        <p:txBody>
          <a:bodyPr>
            <a:normAutofit lnSpcReduction="10000"/>
          </a:bodyPr>
          <a:lstStyle/>
          <a:p>
            <a:pPr>
              <a:spcBef>
                <a:spcPts val="200"/>
              </a:spcBef>
            </a:pPr>
            <a:r>
              <a:rPr lang="en-US" sz="2800" smtClean="0">
                <a:ea typeface="ＭＳ Ｐゴシック" pitchFamily="34" charset="-128"/>
              </a:rPr>
              <a:t>The method will receive two parameters</a:t>
            </a:r>
            <a:endParaRPr lang="en-US" sz="2800" smtClean="0">
              <a:solidFill>
                <a:srgbClr val="00B050"/>
              </a:solidFill>
              <a:latin typeface="Consolas" pitchFamily="49" charset="0"/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The text for the choice</a:t>
            </a:r>
          </a:p>
          <a:p>
            <a:pPr lvl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A boolean denoting if it is the correct choice or not</a:t>
            </a:r>
          </a:p>
          <a:p>
            <a:pPr>
              <a:spcBef>
                <a:spcPts val="200"/>
              </a:spcBef>
            </a:pPr>
            <a:r>
              <a:rPr lang="en-US" sz="2800" smtClean="0">
                <a:ea typeface="ＭＳ Ｐゴシック" pitchFamily="34" charset="-128"/>
              </a:rPr>
              <a:t>It adds text as a choice, adds choice number to the text and calls the inherited </a:t>
            </a:r>
            <a:r>
              <a:rPr lang="en-US" sz="28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setAnswer</a:t>
            </a:r>
            <a:r>
              <a:rPr lang="en-US" sz="2800" smtClean="0">
                <a:ea typeface="ＭＳ Ｐゴシック" pitchFamily="34" charset="-128"/>
              </a:rPr>
              <a:t> method</a:t>
            </a:r>
          </a:p>
        </p:txBody>
      </p:sp>
      <p:sp>
        <p:nvSpPr>
          <p:cNvPr id="27652" name="TextBox 6"/>
          <p:cNvSpPr txBox="1">
            <a:spLocks noChangeArrowheads="1"/>
          </p:cNvSpPr>
          <p:nvPr/>
        </p:nvSpPr>
        <p:spPr bwMode="auto">
          <a:xfrm>
            <a:off x="5029200" y="5562600"/>
            <a:ext cx="3657600" cy="708025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latin typeface="Consolas" pitchFamily="49" charset="0"/>
                <a:cs typeface="Arial" pitchFamily="34" charset="0"/>
              </a:rPr>
              <a:t>setAnswer() </a:t>
            </a:r>
            <a:r>
              <a:rPr lang="en-US" sz="2000">
                <a:cs typeface="Arial" pitchFamily="34" charset="0"/>
              </a:rPr>
              <a:t>is the same as calling </a:t>
            </a:r>
            <a:r>
              <a:rPr lang="en-US" sz="2000">
                <a:latin typeface="Consolas" pitchFamily="49" charset="0"/>
                <a:cs typeface="Arial" pitchFamily="34" charset="0"/>
              </a:rPr>
              <a:t>this.setAnswer()</a:t>
            </a:r>
          </a:p>
        </p:txBody>
      </p:sp>
      <p:sp>
        <p:nvSpPr>
          <p:cNvPr id="2765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8B348703-B052-4D09-8A61-7F680049617C}" type="slidenum">
              <a:rPr lang="en-US" sz="1200">
                <a:solidFill>
                  <a:srgbClr val="898989"/>
                </a:solidFill>
              </a:rPr>
              <a:pPr eaLnBrk="1" hangingPunct="1"/>
              <a:t>21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9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Common Error </a:t>
            </a:r>
          </a:p>
        </p:txBody>
      </p:sp>
      <p:sp>
        <p:nvSpPr>
          <p:cNvPr id="28675" name="Content Placeholder 7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32766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dirty="0" smtClean="0">
                <a:ea typeface="ＭＳ Ｐゴシック" pitchFamily="34" charset="-128"/>
              </a:rPr>
              <a:t>Replicating Instance Variables from the Superclass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en-US" sz="2400" dirty="0" smtClean="0">
                <a:ea typeface="ＭＳ Ｐゴシック" pitchFamily="34" charset="-128"/>
              </a:rPr>
              <a:t>A subclass cannot directly access private instance variables of the superclass</a:t>
            </a:r>
          </a:p>
          <a:p>
            <a:pPr lvl="1">
              <a:spcBef>
                <a:spcPts val="200"/>
              </a:spcBef>
            </a:pPr>
            <a:endParaRPr lang="en-US" sz="2400" dirty="0" smtClean="0">
              <a:solidFill>
                <a:srgbClr val="C00000"/>
              </a:solidFill>
              <a:latin typeface="Consolas" pitchFamily="49" charset="0"/>
              <a:ea typeface="ＭＳ Ｐゴシック" pitchFamily="34" charset="-128"/>
              <a:cs typeface="Consolas" pitchFamily="49" charset="0"/>
            </a:endParaRPr>
          </a:p>
          <a:p>
            <a:pPr lvl="1">
              <a:spcBef>
                <a:spcPts val="200"/>
              </a:spcBef>
            </a:pPr>
            <a:endParaRPr lang="en-US" sz="2400" dirty="0" smtClean="0">
              <a:solidFill>
                <a:srgbClr val="C00000"/>
              </a:solidFill>
              <a:latin typeface="Consolas" pitchFamily="49" charset="0"/>
              <a:ea typeface="ＭＳ Ｐゴシック" pitchFamily="34" charset="-128"/>
              <a:cs typeface="Consolas" pitchFamily="49" charset="0"/>
            </a:endParaRPr>
          </a:p>
          <a:p>
            <a:pPr lvl="1">
              <a:spcBef>
                <a:spcPts val="200"/>
              </a:spcBef>
            </a:pPr>
            <a:endParaRPr lang="en-US" sz="2400" dirty="0" smtClean="0">
              <a:solidFill>
                <a:srgbClr val="C00000"/>
              </a:solidFill>
              <a:latin typeface="Consolas" pitchFamily="49" charset="0"/>
              <a:ea typeface="ＭＳ Ｐゴシック" pitchFamily="34" charset="-128"/>
              <a:cs typeface="Consolas" pitchFamily="49" charset="0"/>
            </a:endParaRP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endParaRPr lang="en-US" sz="2400" dirty="0" smtClean="0">
              <a:ea typeface="ＭＳ Ｐゴシック" pitchFamily="34" charset="-128"/>
              <a:cs typeface="Consolas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715000" y="2209800"/>
            <a:ext cx="3200400" cy="1600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class Question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</a:t>
            </a:r>
            <a:r>
              <a:rPr lang="en-US" kern="0" dirty="0">
                <a:solidFill>
                  <a:srgbClr val="C00000"/>
                </a:solidFill>
                <a:latin typeface="Consolas" pitchFamily="49" charset="0"/>
              </a:rPr>
              <a:t>private</a:t>
            </a:r>
            <a:r>
              <a:rPr lang="en-US" kern="0" dirty="0">
                <a:latin typeface="Consolas" pitchFamily="49" charset="0"/>
              </a:rPr>
              <a:t> String 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</a:rPr>
              <a:t>text</a:t>
            </a:r>
            <a:r>
              <a:rPr lang="en-US" kern="0" dirty="0">
                <a:latin typeface="Consolas" pitchFamily="49" charset="0"/>
              </a:rPr>
              <a:t>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</a:t>
            </a:r>
            <a:r>
              <a:rPr lang="en-US" kern="0" dirty="0">
                <a:solidFill>
                  <a:srgbClr val="C00000"/>
                </a:solidFill>
                <a:latin typeface="Consolas" pitchFamily="49" charset="0"/>
              </a:rPr>
              <a:t>private</a:t>
            </a:r>
            <a:r>
              <a:rPr lang="en-US" kern="0" dirty="0">
                <a:latin typeface="Consolas" pitchFamily="49" charset="0"/>
              </a:rPr>
              <a:t> String answer;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b="1" kern="0" dirty="0">
                <a:latin typeface="Consolas" pitchFamily="49" charset="0"/>
              </a:rPr>
              <a:t>  . . 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09600" y="3657600"/>
            <a:ext cx="5791200" cy="1219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class ChoiceQuestion extends Question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b="1" kern="0" dirty="0">
                <a:latin typeface="Consolas" pitchFamily="49" charset="0"/>
              </a:rPr>
              <a:t>  . . .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</a:rPr>
              <a:t>text</a:t>
            </a:r>
            <a:r>
              <a:rPr lang="en-US" kern="0" dirty="0">
                <a:latin typeface="Consolas" pitchFamily="49" charset="0"/>
              </a:rPr>
              <a:t> = questionText;  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// Complier Error!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kern="0" dirty="0">
              <a:latin typeface="Consolas" pitchFamily="49" charset="0"/>
            </a:endParaRPr>
          </a:p>
        </p:txBody>
      </p:sp>
      <p:sp>
        <p:nvSpPr>
          <p:cNvPr id="2867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FD194684-F199-4999-AD85-DAA87BBE3140}" type="slidenum">
              <a:rPr lang="en-US" sz="1200">
                <a:solidFill>
                  <a:srgbClr val="898989"/>
                </a:solidFill>
              </a:rPr>
              <a:pPr eaLnBrk="1" hangingPunct="1"/>
              <a:t>22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9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Common Error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Bef>
                <a:spcPts val="200"/>
              </a:spcBef>
            </a:pPr>
            <a:r>
              <a:rPr lang="en-US" sz="2400" dirty="0" smtClean="0">
                <a:ea typeface="ＭＳ Ｐゴシック" pitchFamily="34" charset="-128"/>
                <a:cs typeface="Consolas" pitchFamily="49" charset="0"/>
              </a:rPr>
              <a:t>Do not try to fix the compiler error with a new instance variable of the same name</a:t>
            </a:r>
          </a:p>
          <a:p>
            <a:pPr lvl="1">
              <a:spcBef>
                <a:spcPts val="200"/>
              </a:spcBef>
            </a:pPr>
            <a:endParaRPr lang="en-US" sz="2400" dirty="0" smtClean="0">
              <a:ea typeface="ＭＳ Ｐゴシック" pitchFamily="34" charset="-128"/>
              <a:cs typeface="Consolas" pitchFamily="49" charset="0"/>
            </a:endParaRPr>
          </a:p>
          <a:p>
            <a:pPr lvl="1">
              <a:spcBef>
                <a:spcPts val="200"/>
              </a:spcBef>
            </a:pPr>
            <a:endParaRPr lang="en-US" sz="2400" dirty="0" smtClean="0">
              <a:ea typeface="ＭＳ Ｐゴシック" pitchFamily="34" charset="-128"/>
              <a:cs typeface="Consolas" pitchFamily="49" charset="0"/>
            </a:endParaRPr>
          </a:p>
          <a:p>
            <a:pPr lvl="1">
              <a:spcBef>
                <a:spcPts val="200"/>
              </a:spcBef>
            </a:pPr>
            <a:endParaRPr lang="en-US" sz="2400" dirty="0" smtClean="0">
              <a:ea typeface="ＭＳ Ｐゴシック" pitchFamily="34" charset="-128"/>
              <a:cs typeface="Consolas" pitchFamily="49" charset="0"/>
            </a:endParaRPr>
          </a:p>
          <a:p>
            <a:pPr lvl="1">
              <a:spcBef>
                <a:spcPts val="200"/>
              </a:spcBef>
            </a:pPr>
            <a:endParaRPr lang="en-US" sz="2000" dirty="0" smtClean="0">
              <a:ea typeface="ＭＳ Ｐゴシック" pitchFamily="34" charset="-128"/>
              <a:cs typeface="Consolas" pitchFamily="49" charset="0"/>
            </a:endParaRPr>
          </a:p>
          <a:p>
            <a:pPr lvl="1">
              <a:spcBef>
                <a:spcPts val="200"/>
              </a:spcBef>
            </a:pPr>
            <a:r>
              <a:rPr lang="en-US" sz="2000" dirty="0" smtClean="0">
                <a:ea typeface="ＭＳ Ｐゴシック" pitchFamily="34" charset="-128"/>
                <a:cs typeface="Consolas" pitchFamily="49" charset="0"/>
              </a:rPr>
              <a:t>The constructor sets one </a:t>
            </a:r>
            <a:r>
              <a:rPr lang="en-US" sz="2000" dirty="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text</a:t>
            </a:r>
            <a:r>
              <a:rPr lang="en-US" sz="2000" dirty="0" smtClean="0">
                <a:ea typeface="ＭＳ Ｐゴシック" pitchFamily="34" charset="-128"/>
                <a:cs typeface="Consolas" pitchFamily="49" charset="0"/>
              </a:rPr>
              <a:t> variable</a:t>
            </a:r>
          </a:p>
          <a:p>
            <a:pPr lvl="1">
              <a:spcBef>
                <a:spcPts val="200"/>
              </a:spcBef>
            </a:pPr>
            <a:r>
              <a:rPr lang="en-US" sz="2000" dirty="0" smtClean="0">
                <a:ea typeface="ＭＳ Ｐゴシック" pitchFamily="34" charset="-128"/>
                <a:cs typeface="Consolas" pitchFamily="49" charset="0"/>
              </a:rPr>
              <a:t>The display method outputs the other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1BA71B25-2FDF-4CCC-9883-63BA2BDFF73A}" type="slidenum">
              <a:rPr lang="en-US" sz="1200">
                <a:solidFill>
                  <a:srgbClr val="898989"/>
                </a:solidFill>
              </a:rPr>
              <a:pPr eaLnBrk="1" hangingPunct="1"/>
              <a:t>23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7110" y="2667000"/>
            <a:ext cx="5791200" cy="914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class ChoiceQuestion extends Question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  <a:endParaRPr lang="en-US" b="1" kern="0" dirty="0"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private String </a:t>
            </a:r>
            <a:r>
              <a:rPr lang="en-US" kern="0" dirty="0">
                <a:solidFill>
                  <a:srgbClr val="00B050"/>
                </a:solidFill>
                <a:latin typeface="Consolas" pitchFamily="49" charset="0"/>
              </a:rPr>
              <a:t>text</a:t>
            </a:r>
            <a:r>
              <a:rPr lang="en-US" kern="0" dirty="0">
                <a:latin typeface="Consolas" pitchFamily="49" charset="0"/>
              </a:rPr>
              <a:t>; 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// Second copy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kern="0" dirty="0"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kern="0" dirty="0"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kern="0" dirty="0">
              <a:latin typeface="Consolas" pitchFamily="49" charset="0"/>
            </a:endParaRPr>
          </a:p>
        </p:txBody>
      </p:sp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67075"/>
            <a:ext cx="2590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8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Common Error </a:t>
            </a:r>
          </a:p>
        </p:txBody>
      </p:sp>
      <p:sp>
        <p:nvSpPr>
          <p:cNvPr id="30723" name="Content Placeholder 9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3124200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 smtClean="0">
                <a:ea typeface="ＭＳ Ｐゴシック" pitchFamily="34" charset="-128"/>
              </a:rPr>
              <a:t>Confusing </a:t>
            </a:r>
            <a:r>
              <a:rPr lang="en-US" sz="2800" i="1" dirty="0" smtClean="0">
                <a:ea typeface="ＭＳ Ｐゴシック" pitchFamily="34" charset="-128"/>
              </a:rPr>
              <a:t>Super</a:t>
            </a:r>
            <a:r>
              <a:rPr lang="en-US" sz="2800" dirty="0" smtClean="0">
                <a:ea typeface="ＭＳ Ｐゴシック" pitchFamily="34" charset="-128"/>
              </a:rPr>
              <a:t>- and </a:t>
            </a:r>
            <a:r>
              <a:rPr lang="en-US" sz="2800" i="1" dirty="0" smtClean="0">
                <a:ea typeface="ＭＳ Ｐゴシック" pitchFamily="34" charset="-128"/>
              </a:rPr>
              <a:t>Sub</a:t>
            </a:r>
            <a:r>
              <a:rPr lang="en-US" sz="2800" dirty="0" smtClean="0">
                <a:ea typeface="ＭＳ Ｐゴシック" pitchFamily="34" charset="-128"/>
              </a:rPr>
              <a:t>classes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The use of the terminology super and sub may be confusing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The Subclass </a:t>
            </a:r>
            <a:r>
              <a:rPr lang="en-US" sz="2400" dirty="0" err="1" smtClean="0">
                <a:latin typeface="Courier" charset="0"/>
                <a:ea typeface="ＭＳ Ｐゴシック" pitchFamily="34" charset="-128"/>
              </a:rPr>
              <a:t>ChoiceQuestion</a:t>
            </a:r>
            <a:r>
              <a:rPr lang="en-US" sz="2400" dirty="0" smtClean="0">
                <a:ea typeface="ＭＳ Ｐゴシック" pitchFamily="34" charset="-128"/>
              </a:rPr>
              <a:t> is an </a:t>
            </a:r>
            <a:r>
              <a:rPr lang="en-US" altLang="ja-JP" sz="2400" dirty="0" smtClean="0">
                <a:ea typeface="ＭＳ Ｐゴシック" pitchFamily="34" charset="-128"/>
              </a:rPr>
              <a:t>‘extended’ and more powerful version of </a:t>
            </a:r>
            <a:r>
              <a:rPr lang="en-US" altLang="ja-JP" sz="2400" dirty="0" smtClean="0">
                <a:latin typeface="Courier" charset="0"/>
                <a:ea typeface="ＭＳ Ｐゴシック" pitchFamily="34" charset="-128"/>
              </a:rPr>
              <a:t>Question</a:t>
            </a:r>
            <a:endParaRPr lang="en-US" altLang="ja-JP" sz="2400" dirty="0" smtClean="0">
              <a:latin typeface="Consolas" pitchFamily="49" charset="0"/>
              <a:ea typeface="ＭＳ Ｐゴシック" pitchFamily="34" charset="-128"/>
            </a:endParaRPr>
          </a:p>
          <a:p>
            <a:pPr lvl="2"/>
            <a:r>
              <a:rPr lang="en-US" dirty="0" smtClean="0">
                <a:ea typeface="ＭＳ Ｐゴシック" pitchFamily="34" charset="-128"/>
              </a:rPr>
              <a:t>Is it a </a:t>
            </a:r>
            <a:r>
              <a:rPr lang="en-US" altLang="ja-JP" dirty="0" smtClean="0">
                <a:ea typeface="ＭＳ Ｐゴシック" pitchFamily="34" charset="-128"/>
              </a:rPr>
              <a:t>‘super’ version of </a:t>
            </a:r>
            <a:r>
              <a:rPr lang="en-US" altLang="ja-JP" dirty="0" smtClean="0">
                <a:latin typeface="Courier" charset="0"/>
                <a:ea typeface="ＭＳ Ｐゴシック" pitchFamily="34" charset="-128"/>
              </a:rPr>
              <a:t>Question</a:t>
            </a:r>
            <a:r>
              <a:rPr lang="en-US" altLang="ja-JP" dirty="0" smtClean="0">
                <a:ea typeface="ＭＳ Ｐゴシック" pitchFamily="34" charset="-128"/>
              </a:rPr>
              <a:t>?... NO.</a:t>
            </a:r>
          </a:p>
          <a:p>
            <a:r>
              <a:rPr lang="en-US" sz="2800" dirty="0" smtClean="0">
                <a:ea typeface="ＭＳ Ｐゴシック" pitchFamily="34" charset="-128"/>
              </a:rPr>
              <a:t>Super and Subclass terminology comes from set theory</a:t>
            </a:r>
          </a:p>
          <a:p>
            <a:pPr lvl="1">
              <a:buFont typeface="Wingdings" pitchFamily="2" charset="2"/>
              <a:buNone/>
            </a:pPr>
            <a:r>
              <a:rPr lang="en-US" sz="2400" dirty="0" err="1" smtClean="0">
                <a:latin typeface="Courier" charset="0"/>
                <a:ea typeface="ＭＳ Ｐゴシック" pitchFamily="34" charset="-128"/>
              </a:rPr>
              <a:t>ChoiceQuestion</a:t>
            </a:r>
            <a:r>
              <a:rPr lang="en-US" sz="2400" dirty="0" smtClean="0">
                <a:ea typeface="ＭＳ Ｐゴシック" pitchFamily="34" charset="-128"/>
              </a:rPr>
              <a:t> is one of a </a:t>
            </a:r>
            <a:r>
              <a:rPr lang="en-US" sz="2400" b="1" dirty="0" smtClean="0">
                <a:ea typeface="ＭＳ Ｐゴシック" pitchFamily="34" charset="-128"/>
              </a:rPr>
              <a:t>subset</a:t>
            </a:r>
            <a:r>
              <a:rPr lang="en-US" sz="2400" dirty="0" smtClean="0">
                <a:ea typeface="ＭＳ Ｐゴシック" pitchFamily="34" charset="-128"/>
              </a:rPr>
              <a:t> of all objects that inherit from </a:t>
            </a:r>
            <a:r>
              <a:rPr lang="en-US" altLang="ja-JP" sz="2400" dirty="0" smtClean="0">
                <a:latin typeface="Courier" charset="0"/>
                <a:ea typeface="ＭＳ Ｐゴシック" pitchFamily="34" charset="-128"/>
              </a:rPr>
              <a:t>Question</a:t>
            </a:r>
            <a:endParaRPr lang="en-US" sz="2400" dirty="0" smtClean="0">
              <a:latin typeface="Consolas" pitchFamily="49" charset="0"/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The set of </a:t>
            </a:r>
            <a:r>
              <a:rPr lang="en-US" altLang="ja-JP" sz="2400" dirty="0" smtClean="0">
                <a:latin typeface="Courier" charset="0"/>
                <a:ea typeface="ＭＳ Ｐゴシック" pitchFamily="34" charset="-128"/>
              </a:rPr>
              <a:t>Question </a:t>
            </a:r>
            <a:r>
              <a:rPr lang="en-US" sz="2400" dirty="0" smtClean="0">
                <a:ea typeface="ＭＳ Ｐゴシック" pitchFamily="34" charset="-128"/>
              </a:rPr>
              <a:t>objects is a </a:t>
            </a:r>
            <a:r>
              <a:rPr lang="en-US" sz="2400" b="1" dirty="0" smtClean="0">
                <a:ea typeface="ＭＳ Ｐゴシック" pitchFamily="34" charset="-128"/>
              </a:rPr>
              <a:t>superset</a:t>
            </a:r>
            <a:r>
              <a:rPr lang="en-US" sz="2400" dirty="0" smtClean="0">
                <a:ea typeface="ＭＳ Ｐゴシック" pitchFamily="34" charset="-128"/>
              </a:rPr>
              <a:t> of </a:t>
            </a:r>
            <a:r>
              <a:rPr lang="en-US" sz="2400" dirty="0" err="1" smtClean="0">
                <a:latin typeface="Courier" charset="0"/>
                <a:ea typeface="ＭＳ Ｐゴシック" pitchFamily="34" charset="-128"/>
              </a:rPr>
              <a:t>ChoiceQuestion</a:t>
            </a:r>
            <a:r>
              <a:rPr lang="en-US" sz="2400" dirty="0" smtClean="0">
                <a:ea typeface="ＭＳ Ｐゴシック" pitchFamily="34" charset="-128"/>
              </a:rPr>
              <a:t> objects  </a:t>
            </a:r>
          </a:p>
        </p:txBody>
      </p:sp>
      <p:sp>
        <p:nvSpPr>
          <p:cNvPr id="30725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B251FDC1-06D6-46BF-A62B-43789DE317C4}" type="slidenum">
              <a:rPr lang="en-US" sz="1200">
                <a:solidFill>
                  <a:srgbClr val="898989"/>
                </a:solidFill>
              </a:rPr>
              <a:pPr eaLnBrk="1" hangingPunct="1"/>
              <a:t>24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Overriding Methods</a:t>
            </a:r>
          </a:p>
        </p:txBody>
      </p:sp>
      <p:sp>
        <p:nvSpPr>
          <p:cNvPr id="31746" name="Content Placeholder 6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419600"/>
          </a:xfrm>
        </p:spPr>
        <p:txBody>
          <a:bodyPr>
            <a:normAutofit lnSpcReduction="10000"/>
          </a:bodyPr>
          <a:lstStyle/>
          <a:p>
            <a:pPr>
              <a:spcBef>
                <a:spcPts val="200"/>
              </a:spcBef>
            </a:pPr>
            <a:r>
              <a:rPr lang="en-US" sz="2800" dirty="0" smtClean="0">
                <a:ea typeface="ＭＳ Ｐゴシック" pitchFamily="34" charset="-128"/>
              </a:rPr>
              <a:t>The </a:t>
            </a:r>
            <a:r>
              <a:rPr lang="en-US" sz="2800" dirty="0" err="1" smtClean="0">
                <a:solidFill>
                  <a:srgbClr val="00B050"/>
                </a:solidFill>
                <a:latin typeface="Consolas" pitchFamily="49" charset="0"/>
                <a:ea typeface="ＭＳ Ｐゴシック" pitchFamily="34" charset="-128"/>
              </a:rPr>
              <a:t>ChoiceQuestion</a:t>
            </a:r>
            <a:r>
              <a:rPr lang="en-US" sz="2800" dirty="0" smtClean="0">
                <a:ea typeface="ＭＳ Ｐゴシック" pitchFamily="34" charset="-128"/>
              </a:rPr>
              <a:t> class needs a </a:t>
            </a:r>
            <a:r>
              <a:rPr lang="en-US" sz="2800" dirty="0" smtClean="0">
                <a:solidFill>
                  <a:srgbClr val="00B050"/>
                </a:solidFill>
                <a:latin typeface="Consolas" pitchFamily="49" charset="0"/>
                <a:ea typeface="ＭＳ Ｐゴシック" pitchFamily="34" charset="-128"/>
              </a:rPr>
              <a:t>display</a:t>
            </a:r>
            <a:r>
              <a:rPr lang="en-US" sz="2800" dirty="0" smtClean="0">
                <a:ea typeface="ＭＳ Ｐゴシック" pitchFamily="34" charset="-128"/>
              </a:rPr>
              <a:t> method that overrides the </a:t>
            </a:r>
            <a:r>
              <a:rPr lang="en-US" sz="2800" dirty="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display</a:t>
            </a:r>
            <a:r>
              <a:rPr lang="en-US" sz="2800" dirty="0" smtClean="0">
                <a:ea typeface="ＭＳ Ｐゴシック" pitchFamily="34" charset="-128"/>
              </a:rPr>
              <a:t> method of the </a:t>
            </a:r>
            <a:r>
              <a:rPr lang="en-US" sz="2800" dirty="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Question</a:t>
            </a:r>
            <a:r>
              <a:rPr lang="en-US" sz="2800" dirty="0" smtClean="0">
                <a:ea typeface="ＭＳ Ｐゴシック" pitchFamily="34" charset="-128"/>
              </a:rPr>
              <a:t> class</a:t>
            </a:r>
          </a:p>
          <a:p>
            <a:pPr>
              <a:spcBef>
                <a:spcPts val="200"/>
              </a:spcBef>
            </a:pPr>
            <a:r>
              <a:rPr lang="en-US" sz="2800" dirty="0" smtClean="0">
                <a:ea typeface="ＭＳ Ｐゴシック" pitchFamily="34" charset="-128"/>
              </a:rPr>
              <a:t>They are two different method implementations</a:t>
            </a:r>
          </a:p>
          <a:p>
            <a:pPr>
              <a:spcBef>
                <a:spcPts val="200"/>
              </a:spcBef>
            </a:pPr>
            <a:r>
              <a:rPr lang="en-US" sz="2800" dirty="0" smtClean="0">
                <a:ea typeface="ＭＳ Ｐゴシック" pitchFamily="34" charset="-128"/>
              </a:rPr>
              <a:t>The two methods named </a:t>
            </a:r>
            <a:r>
              <a:rPr lang="en-US" sz="2800" dirty="0" smtClean="0">
                <a:latin typeface="Consolas" pitchFamily="49" charset="0"/>
                <a:ea typeface="ＭＳ Ｐゴシック" pitchFamily="34" charset="-128"/>
              </a:rPr>
              <a:t>display</a:t>
            </a:r>
            <a:r>
              <a:rPr lang="en-US" sz="2800" dirty="0" smtClean="0">
                <a:ea typeface="ＭＳ Ｐゴシック" pitchFamily="34" charset="-128"/>
              </a:rPr>
              <a:t> are: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Question display</a:t>
            </a:r>
          </a:p>
          <a:p>
            <a:pPr lvl="2">
              <a:spcBef>
                <a:spcPts val="200"/>
              </a:spcBef>
            </a:pPr>
            <a:r>
              <a:rPr lang="en-US" dirty="0" smtClean="0">
                <a:ea typeface="ＭＳ Ｐゴシック" pitchFamily="34" charset="-128"/>
              </a:rPr>
              <a:t>Displays the instance variable text String</a:t>
            </a:r>
          </a:p>
          <a:p>
            <a:pPr lvl="1">
              <a:spcBef>
                <a:spcPts val="200"/>
              </a:spcBef>
            </a:pPr>
            <a:r>
              <a:rPr lang="en-US" dirty="0" err="1" smtClean="0">
                <a:solidFill>
                  <a:srgbClr val="00B050"/>
                </a:solidFill>
                <a:latin typeface="Consolas" pitchFamily="49" charset="0"/>
                <a:ea typeface="ＭＳ Ｐゴシック" pitchFamily="34" charset="-128"/>
              </a:rPr>
              <a:t>ChoiceQuestion</a:t>
            </a:r>
            <a:r>
              <a:rPr lang="en-US" dirty="0" smtClean="0">
                <a:solidFill>
                  <a:srgbClr val="00B050"/>
                </a:solidFill>
                <a:latin typeface="Consolas" pitchFamily="49" charset="0"/>
                <a:ea typeface="ＭＳ Ｐゴシック" pitchFamily="34" charset="-128"/>
              </a:rPr>
              <a:t> display</a:t>
            </a:r>
          </a:p>
          <a:p>
            <a:pPr lvl="2">
              <a:spcBef>
                <a:spcPts val="200"/>
              </a:spcBef>
            </a:pPr>
            <a:r>
              <a:rPr lang="en-US" dirty="0" smtClean="0">
                <a:ea typeface="ＭＳ Ｐゴシック" pitchFamily="34" charset="-128"/>
              </a:rPr>
              <a:t>Overrides </a:t>
            </a:r>
            <a:r>
              <a:rPr lang="en-US" dirty="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Question display </a:t>
            </a:r>
            <a:r>
              <a:rPr lang="en-US" dirty="0" smtClean="0">
                <a:ea typeface="ＭＳ Ｐゴシック" pitchFamily="34" charset="-128"/>
              </a:rPr>
              <a:t>method</a:t>
            </a:r>
          </a:p>
          <a:p>
            <a:pPr lvl="2">
              <a:spcBef>
                <a:spcPts val="200"/>
              </a:spcBef>
            </a:pPr>
            <a:r>
              <a:rPr lang="en-US" dirty="0" smtClean="0">
                <a:ea typeface="ＭＳ Ｐゴシック" pitchFamily="34" charset="-128"/>
              </a:rPr>
              <a:t>Displays the instance variable text String</a:t>
            </a:r>
          </a:p>
          <a:p>
            <a:pPr lvl="2">
              <a:spcBef>
                <a:spcPts val="200"/>
              </a:spcBef>
            </a:pPr>
            <a:r>
              <a:rPr lang="en-US" dirty="0" smtClean="0">
                <a:ea typeface="ＭＳ Ｐゴシック" pitchFamily="34" charset="-128"/>
              </a:rPr>
              <a:t>Displays the local list of choices</a:t>
            </a:r>
          </a:p>
          <a:p>
            <a:pPr lvl="1">
              <a:spcBef>
                <a:spcPts val="200"/>
              </a:spcBef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spcBef>
                <a:spcPts val="200"/>
              </a:spcBef>
            </a:pP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3174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E4B3AE07-1384-4D49-8455-1182A7D659D3}" type="slidenum">
              <a:rPr lang="en-US" sz="1200">
                <a:solidFill>
                  <a:srgbClr val="898989"/>
                </a:solidFill>
              </a:rPr>
              <a:pPr eaLnBrk="1" hangingPunct="1"/>
              <a:t>25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Calling Superclass Methods</a:t>
            </a:r>
          </a:p>
        </p:txBody>
      </p:sp>
      <p:pic>
        <p:nvPicPr>
          <p:cNvPr id="32770" name="Picture 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63515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Content Placeholder 6"/>
          <p:cNvSpPr>
            <a:spLocks noGrp="1"/>
          </p:cNvSpPr>
          <p:nvPr>
            <p:ph idx="1"/>
          </p:nvPr>
        </p:nvSpPr>
        <p:spPr>
          <a:xfrm>
            <a:off x="2590800" y="1524000"/>
            <a:ext cx="6248400" cy="15240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Consider the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display</a:t>
            </a:r>
            <a:r>
              <a:rPr lang="en-US" sz="2400" smtClean="0">
                <a:ea typeface="ＭＳ Ｐゴシック" pitchFamily="34" charset="-128"/>
              </a:rPr>
              <a:t> method of the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ChoiceQuestion </a:t>
            </a:r>
            <a:r>
              <a:rPr lang="en-US" sz="2400" smtClean="0">
                <a:ea typeface="ＭＳ Ｐゴシック" pitchFamily="34" charset="-128"/>
              </a:rPr>
              <a:t>class</a:t>
            </a:r>
          </a:p>
          <a:p>
            <a:pPr lvl="1">
              <a:spcBef>
                <a:spcPts val="200"/>
              </a:spcBef>
            </a:pPr>
            <a:r>
              <a:rPr lang="en-US" sz="2000" smtClean="0">
                <a:ea typeface="ＭＳ Ｐゴシック" pitchFamily="34" charset="-128"/>
              </a:rPr>
              <a:t>It needs to display the question AND the list of choices</a:t>
            </a:r>
          </a:p>
        </p:txBody>
      </p:sp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228600" y="2971800"/>
            <a:ext cx="8915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ts val="2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800" kern="0" dirty="0">
                <a:solidFill>
                  <a:srgbClr val="0033CC"/>
                </a:solidFill>
                <a:latin typeface="Consolas" pitchFamily="49" charset="0"/>
              </a:rPr>
              <a:t>text</a:t>
            </a:r>
            <a:r>
              <a:rPr lang="en-US" sz="2800" kern="0" dirty="0">
                <a:latin typeface="+mn-lt"/>
              </a:rPr>
              <a:t> is a private instance variable of the superclass</a:t>
            </a:r>
          </a:p>
          <a:p>
            <a:pPr marL="800100" lvl="1" indent="-342900" eaLnBrk="0" hangingPunct="0">
              <a:spcBef>
                <a:spcPts val="2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400" kern="0" dirty="0">
                <a:latin typeface="+mn-lt"/>
              </a:rPr>
              <a:t>How do you get access to it to print the question?</a:t>
            </a:r>
          </a:p>
          <a:p>
            <a:pPr marL="800100" lvl="1" indent="-342900" eaLnBrk="0" hangingPunct="0">
              <a:spcBef>
                <a:spcPts val="2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400" kern="0" dirty="0">
                <a:latin typeface="+mn-lt"/>
              </a:rPr>
              <a:t>Call the </a:t>
            </a:r>
            <a:r>
              <a:rPr lang="en-US" sz="2400" kern="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sz="2400" kern="0" dirty="0">
                <a:latin typeface="+mn-lt"/>
              </a:rPr>
              <a:t> method of the superclass </a:t>
            </a:r>
            <a:r>
              <a:rPr lang="en-US" sz="2400" kern="0" dirty="0">
                <a:solidFill>
                  <a:srgbClr val="0033CC"/>
                </a:solidFill>
                <a:latin typeface="Consolas" pitchFamily="49" charset="0"/>
              </a:rPr>
              <a:t>Question</a:t>
            </a:r>
            <a:r>
              <a:rPr lang="en-US" sz="2400" kern="0" dirty="0">
                <a:latin typeface="+mn-lt"/>
              </a:rPr>
              <a:t>!</a:t>
            </a:r>
          </a:p>
          <a:p>
            <a:pPr marL="1257300" lvl="2" indent="-342900" eaLnBrk="0" hangingPunct="0">
              <a:spcBef>
                <a:spcPts val="2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400" kern="0" dirty="0">
                <a:latin typeface="+mn-lt"/>
              </a:rPr>
              <a:t>From a subclass,</a:t>
            </a:r>
          </a:p>
          <a:p>
            <a:pPr marL="1257300" lvl="2" indent="-342900" eaLnBrk="0" hangingPunct="0">
              <a:spcBef>
                <a:spcPts val="200"/>
              </a:spcBef>
              <a:buClr>
                <a:srgbClr val="835E01"/>
              </a:buClr>
              <a:buSzPct val="60000"/>
              <a:defRPr/>
            </a:pPr>
            <a:r>
              <a:rPr lang="en-US" sz="2400" kern="0" dirty="0">
                <a:latin typeface="+mn-lt"/>
              </a:rPr>
              <a:t>preface the method</a:t>
            </a:r>
          </a:p>
          <a:p>
            <a:pPr marL="1257300" lvl="2" indent="-342900" eaLnBrk="0" hangingPunct="0">
              <a:spcBef>
                <a:spcPts val="200"/>
              </a:spcBef>
              <a:buClr>
                <a:srgbClr val="835E01"/>
              </a:buClr>
              <a:buSzPct val="60000"/>
              <a:defRPr/>
            </a:pPr>
            <a:r>
              <a:rPr lang="en-US" sz="2400" kern="0" dirty="0">
                <a:latin typeface="+mn-lt"/>
              </a:rPr>
              <a:t>name with:</a:t>
            </a:r>
          </a:p>
          <a:p>
            <a:pPr marL="1257300" lvl="2" indent="-342900" eaLnBrk="0" hangingPunct="0">
              <a:spcBef>
                <a:spcPts val="200"/>
              </a:spcBef>
              <a:buClr>
                <a:srgbClr val="835E01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400" kern="0" dirty="0">
                <a:solidFill>
                  <a:srgbClr val="00B050"/>
                </a:solidFill>
                <a:latin typeface="Consolas" pitchFamily="49" charset="0"/>
              </a:rPr>
              <a:t>super.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114800" y="4343400"/>
            <a:ext cx="4724400" cy="1981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public void display()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// Display the question text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super.</a:t>
            </a:r>
            <a:r>
              <a:rPr lang="en-US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// OK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// Display the answer choices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. . .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endParaRPr lang="en-US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775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12953D95-F4C0-4328-97D9-03846CE65F9C}" type="slidenum">
              <a:rPr lang="en-US" sz="1200">
                <a:solidFill>
                  <a:srgbClr val="898989"/>
                </a:solidFill>
              </a:rPr>
              <a:pPr eaLnBrk="1" hangingPunct="1"/>
              <a:t>26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736600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375" y="2827338"/>
            <a:ext cx="7391400" cy="34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33795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QuestionDemo2.java (1)</a:t>
            </a:r>
          </a:p>
        </p:txBody>
      </p:sp>
      <p:sp>
        <p:nvSpPr>
          <p:cNvPr id="33796" name="TextBox 7"/>
          <p:cNvSpPr txBox="1">
            <a:spLocks noChangeArrowheads="1"/>
          </p:cNvSpPr>
          <p:nvPr/>
        </p:nvSpPr>
        <p:spPr bwMode="auto">
          <a:xfrm>
            <a:off x="5629275" y="3352800"/>
            <a:ext cx="3200400" cy="923925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cs typeface="Arial" pitchFamily="34" charset="0"/>
              </a:rPr>
              <a:t>Creates two objects of the </a:t>
            </a:r>
            <a:r>
              <a:rPr lang="en-US" sz="1800">
                <a:latin typeface="Consolas" pitchFamily="49" charset="0"/>
                <a:cs typeface="Consolas" pitchFamily="49" charset="0"/>
              </a:rPr>
              <a:t>ChoiceQuestion</a:t>
            </a:r>
            <a:r>
              <a:rPr lang="en-US" sz="1800">
                <a:cs typeface="Arial" pitchFamily="34" charset="0"/>
              </a:rPr>
              <a:t> class, uses new </a:t>
            </a:r>
            <a:r>
              <a:rPr lang="en-US" sz="1800">
                <a:latin typeface="Consolas" pitchFamily="49" charset="0"/>
                <a:cs typeface="Consolas" pitchFamily="49" charset="0"/>
              </a:rPr>
              <a:t>addChoice</a:t>
            </a:r>
            <a:r>
              <a:rPr lang="en-US" sz="1800">
                <a:cs typeface="Arial" pitchFamily="34" charset="0"/>
              </a:rPr>
              <a:t> method.</a:t>
            </a:r>
          </a:p>
        </p:txBody>
      </p:sp>
      <p:sp>
        <p:nvSpPr>
          <p:cNvPr id="33797" name="TextBox 8"/>
          <p:cNvSpPr txBox="1">
            <a:spLocks noChangeArrowheads="1"/>
          </p:cNvSpPr>
          <p:nvPr/>
        </p:nvSpPr>
        <p:spPr bwMode="auto">
          <a:xfrm>
            <a:off x="4724400" y="5562600"/>
            <a:ext cx="3962400" cy="369888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cs typeface="Arial" pitchFamily="34" charset="0"/>
              </a:rPr>
              <a:t>Calls </a:t>
            </a:r>
            <a:r>
              <a:rPr lang="en-US" sz="1800">
                <a:latin typeface="Consolas" pitchFamily="49" charset="0"/>
                <a:cs typeface="Consolas" pitchFamily="49" charset="0"/>
              </a:rPr>
              <a:t>presentQuestion</a:t>
            </a:r>
            <a:r>
              <a:rPr lang="en-US" sz="1800">
                <a:cs typeface="Arial" pitchFamily="34" charset="0"/>
              </a:rPr>
              <a:t> (next page)</a:t>
            </a:r>
          </a:p>
        </p:txBody>
      </p:sp>
      <p:sp>
        <p:nvSpPr>
          <p:cNvPr id="337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F2D08221-89AE-4181-A8AF-9F0BD3E6A498}" type="slidenum">
              <a:rPr lang="en-US" sz="1200">
                <a:solidFill>
                  <a:srgbClr val="898989"/>
                </a:solidFill>
              </a:rPr>
              <a:pPr eaLnBrk="1" hangingPunct="1"/>
              <a:t>27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6836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34818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QuestionDemo2.java (2)</a:t>
            </a: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5715000" y="2438400"/>
            <a:ext cx="2971800" cy="101600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Uses ChoiceQuestion (subclass) display method.</a:t>
            </a:r>
          </a:p>
        </p:txBody>
      </p:sp>
      <p:sp>
        <p:nvSpPr>
          <p:cNvPr id="34821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41B95128-51F5-4724-BCA8-3529E924536B}" type="slidenum">
              <a:rPr lang="en-US" sz="1200">
                <a:solidFill>
                  <a:srgbClr val="898989"/>
                </a:solidFill>
              </a:rPr>
              <a:pPr eaLnBrk="1" hangingPunct="1"/>
              <a:t>28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ChoiceQuestion.java (1)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51911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41158"/>
            <a:ext cx="6019800" cy="310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6"/>
          <p:cNvSpPr txBox="1">
            <a:spLocks noChangeArrowheads="1"/>
          </p:cNvSpPr>
          <p:nvPr/>
        </p:nvSpPr>
        <p:spPr bwMode="auto">
          <a:xfrm>
            <a:off x="5638800" y="6324600"/>
            <a:ext cx="3505200" cy="40005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dirty="0">
                <a:cs typeface="Arial" pitchFamily="34" charset="0"/>
              </a:rPr>
              <a:t>New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addChoice</a:t>
            </a:r>
            <a:r>
              <a:rPr lang="en-US" sz="2000" dirty="0">
                <a:cs typeface="Arial" pitchFamily="34" charset="0"/>
              </a:rPr>
              <a:t> method.</a:t>
            </a:r>
          </a:p>
        </p:txBody>
      </p:sp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5029200" y="2057400"/>
            <a:ext cx="3810000" cy="40005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Inherits from  </a:t>
            </a:r>
            <a:r>
              <a:rPr lang="en-US" sz="2000">
                <a:latin typeface="Consolas" pitchFamily="49" charset="0"/>
                <a:cs typeface="Consolas" pitchFamily="49" charset="0"/>
              </a:rPr>
              <a:t>Question</a:t>
            </a:r>
            <a:r>
              <a:rPr lang="en-US" sz="2000">
                <a:cs typeface="Arial" pitchFamily="34" charset="0"/>
              </a:rPr>
              <a:t> class.</a:t>
            </a:r>
          </a:p>
        </p:txBody>
      </p:sp>
      <p:sp>
        <p:nvSpPr>
          <p:cNvPr id="3584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977FDE13-662A-41A6-B874-4395494C2756}" type="slidenum">
              <a:rPr lang="en-US" sz="1200">
                <a:solidFill>
                  <a:srgbClr val="898989"/>
                </a:solidFill>
              </a:rPr>
              <a:pPr eaLnBrk="1" hangingPunct="1"/>
              <a:t>29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239000" cy="715962"/>
          </a:xfrm>
        </p:spPr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The Substitution Principle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48006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Since the subclass Car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b="1" smtClean="0">
                <a:ea typeface="ＭＳ Ｐゴシック" pitchFamily="34" charset="-128"/>
              </a:rPr>
              <a:t>is-a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Vehicle</a:t>
            </a: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800" smtClean="0">
              <a:ea typeface="ＭＳ Ｐゴシック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80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800" smtClean="0">
              <a:ea typeface="ＭＳ Ｐゴシック" pitchFamily="34" charset="-128"/>
            </a:endParaRPr>
          </a:p>
        </p:txBody>
      </p:sp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457200" y="5232400"/>
            <a:ext cx="6172200" cy="101600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The </a:t>
            </a:r>
            <a:r>
              <a:rPr lang="ja-JP" altLang="en-US" sz="2000">
                <a:cs typeface="Arial" pitchFamily="34" charset="0"/>
              </a:rPr>
              <a:t>‘</a:t>
            </a:r>
            <a:r>
              <a:rPr lang="en-US" altLang="ja-JP" sz="2000">
                <a:cs typeface="Arial" pitchFamily="34" charset="0"/>
              </a:rPr>
              <a:t>is-a</a:t>
            </a:r>
            <a:r>
              <a:rPr lang="ja-JP" altLang="en-US" sz="2000">
                <a:cs typeface="Arial" pitchFamily="34" charset="0"/>
              </a:rPr>
              <a:t>’</a:t>
            </a:r>
            <a:r>
              <a:rPr lang="en-US" altLang="ja-JP" sz="2000">
                <a:cs typeface="Arial" pitchFamily="34" charset="0"/>
              </a:rPr>
              <a:t> relationship is represented by an arrow in a class diagram and means that the subclass can behave as an object of the superclass.</a:t>
            </a:r>
            <a:endParaRPr lang="en-US" sz="2000">
              <a:cs typeface="Arial" pitchFamily="34" charset="0"/>
            </a:endParaRPr>
          </a:p>
        </p:txBody>
      </p:sp>
      <p:pic>
        <p:nvPicPr>
          <p:cNvPr id="16388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21050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2400" y="1524000"/>
            <a:ext cx="6096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800" kern="0" dirty="0">
                <a:latin typeface="+mn-lt"/>
              </a:rPr>
              <a:t>Car shares common traits with Vehicle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835E0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800" kern="0" dirty="0">
                <a:latin typeface="+mn-lt"/>
              </a:rPr>
              <a:t>You can substitute a Car object in an algorithm that expects a Vehicle object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800" kern="0" dirty="0"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800" kern="0" dirty="0">
              <a:latin typeface="+mn-lt"/>
            </a:endParaRPr>
          </a:p>
        </p:txBody>
      </p:sp>
      <p:pic>
        <p:nvPicPr>
          <p:cNvPr id="1639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29000"/>
            <a:ext cx="21145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2"/>
          <a:stretch>
            <a:fillRect/>
          </a:stretch>
        </p:blipFill>
        <p:spPr bwMode="auto">
          <a:xfrm>
            <a:off x="6324600" y="1600200"/>
            <a:ext cx="213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467600" y="3200400"/>
            <a:ext cx="715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 dirty="0">
                <a:cs typeface="Arial" pitchFamily="34" charset="0"/>
              </a:rPr>
              <a:t>is-a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33400" y="3962400"/>
            <a:ext cx="4800600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200" kern="0" dirty="0">
                <a:latin typeface="Consolas" pitchFamily="49" charset="0"/>
              </a:rPr>
              <a:t>Car myCar = new Car(. . .);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200" kern="0" dirty="0">
                <a:latin typeface="Consolas" pitchFamily="49" charset="0"/>
              </a:rPr>
              <a:t>processVehicle(myCar);</a:t>
            </a:r>
            <a:endParaRPr lang="en-US" sz="2200" b="1" kern="0" dirty="0">
              <a:latin typeface="Consolas" pitchFamily="49" charset="0"/>
            </a:endParaRPr>
          </a:p>
        </p:txBody>
      </p:sp>
      <p:sp>
        <p:nvSpPr>
          <p:cNvPr id="16395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A642C32F-62D3-43C4-BA8D-D36AE0A0EF29}" type="slidenum">
              <a:rPr lang="en-US" sz="1200">
                <a:solidFill>
                  <a:srgbClr val="898989"/>
                </a:solidFill>
              </a:rPr>
              <a:pPr eaLnBrk="1" hangingPunct="1"/>
              <a:t>3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ChoiceQuestion.java (2)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70485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55911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05200"/>
            <a:ext cx="4953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Box 7"/>
          <p:cNvSpPr txBox="1">
            <a:spLocks noChangeArrowheads="1"/>
          </p:cNvSpPr>
          <p:nvPr/>
        </p:nvSpPr>
        <p:spPr bwMode="auto">
          <a:xfrm>
            <a:off x="4572000" y="1600200"/>
            <a:ext cx="3810000" cy="40005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Overridden </a:t>
            </a:r>
            <a:r>
              <a:rPr lang="en-US" sz="2000">
                <a:latin typeface="Consolas" pitchFamily="49" charset="0"/>
                <a:cs typeface="Consolas" pitchFamily="49" charset="0"/>
              </a:rPr>
              <a:t>display</a:t>
            </a:r>
            <a:r>
              <a:rPr lang="en-US" sz="2000">
                <a:cs typeface="Arial" pitchFamily="34" charset="0"/>
              </a:rPr>
              <a:t> method.</a:t>
            </a:r>
          </a:p>
        </p:txBody>
      </p:sp>
      <p:sp>
        <p:nvSpPr>
          <p:cNvPr id="36871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D11D0BA0-0E7C-4A71-90FF-3822F8FCE719}" type="slidenum">
              <a:rPr lang="en-US" sz="1200">
                <a:solidFill>
                  <a:srgbClr val="898989"/>
                </a:solidFill>
              </a:rPr>
              <a:pPr eaLnBrk="1" hangingPunct="1"/>
              <a:t>30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7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Common Error </a:t>
            </a:r>
          </a:p>
        </p:txBody>
      </p:sp>
      <p:sp>
        <p:nvSpPr>
          <p:cNvPr id="37891" name="Content Placeholder 9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181600"/>
          </a:xfrm>
        </p:spPr>
        <p:txBody>
          <a:bodyPr>
            <a:normAutofit lnSpcReduction="10000"/>
          </a:bodyPr>
          <a:lstStyle/>
          <a:p>
            <a:r>
              <a:rPr lang="en-US" sz="2800" smtClean="0">
                <a:ea typeface="ＭＳ Ｐゴシック" pitchFamily="34" charset="-128"/>
              </a:rPr>
              <a:t>Accidental Overloading</a:t>
            </a:r>
          </a:p>
          <a:p>
            <a:endParaRPr lang="en-US" sz="2400" smtClean="0">
              <a:ea typeface="ＭＳ Ｐゴシック" pitchFamily="34" charset="-128"/>
            </a:endParaRPr>
          </a:p>
          <a:p>
            <a:pPr lvl="1"/>
            <a:endParaRPr lang="en-US" sz="2400" smtClean="0">
              <a:ea typeface="ＭＳ Ｐゴシック" pitchFamily="34" charset="-128"/>
            </a:endParaRPr>
          </a:p>
          <a:p>
            <a:pPr lvl="1"/>
            <a:r>
              <a:rPr lang="en-US" sz="2400" smtClean="0">
                <a:ea typeface="ＭＳ Ｐゴシック" pitchFamily="34" charset="-128"/>
              </a:rPr>
              <a:t>Remember that </a:t>
            </a:r>
            <a:r>
              <a:rPr lang="en-US" sz="2400" b="1" smtClean="0">
                <a:ea typeface="ＭＳ Ｐゴシック" pitchFamily="34" charset="-128"/>
              </a:rPr>
              <a:t>overloading</a:t>
            </a:r>
            <a:r>
              <a:rPr lang="en-US" sz="2400" smtClean="0">
                <a:ea typeface="ＭＳ Ｐゴシック" pitchFamily="34" charset="-128"/>
              </a:rPr>
              <a:t> is when two methods share the same name but have different parameters</a:t>
            </a:r>
          </a:p>
          <a:p>
            <a:pPr lvl="1"/>
            <a:r>
              <a:rPr lang="en-US" sz="2400" b="1" smtClean="0">
                <a:ea typeface="ＭＳ Ｐゴシック" pitchFamily="34" charset="-128"/>
              </a:rPr>
              <a:t>Overriding</a:t>
            </a:r>
            <a:r>
              <a:rPr lang="en-US" sz="2400" smtClean="0">
                <a:ea typeface="ＭＳ Ｐゴシック" pitchFamily="34" charset="-128"/>
              </a:rPr>
              <a:t> is where a subclass defines a method with the same name and exactly the same parameters as the superclass method</a:t>
            </a:r>
          </a:p>
          <a:p>
            <a:pPr lvl="2">
              <a:spcBef>
                <a:spcPts val="200"/>
              </a:spcBef>
            </a:pPr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Question display</a:t>
            </a:r>
            <a:r>
              <a:rPr lang="en-US" sz="2000" smtClean="0">
                <a:solidFill>
                  <a:srgbClr val="C00000"/>
                </a:solidFill>
                <a:latin typeface="Consolas" pitchFamily="49" charset="0"/>
                <a:ea typeface="ＭＳ Ｐゴシック" pitchFamily="34" charset="-128"/>
              </a:rPr>
              <a:t>()</a:t>
            </a:r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 method</a:t>
            </a:r>
          </a:p>
          <a:p>
            <a:pPr lvl="2">
              <a:spcBef>
                <a:spcPts val="200"/>
              </a:spcBef>
            </a:pPr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ChoiceQuestion display</a:t>
            </a:r>
            <a:r>
              <a:rPr lang="en-US" sz="2000" smtClean="0">
                <a:solidFill>
                  <a:srgbClr val="C00000"/>
                </a:solidFill>
                <a:latin typeface="Consolas" pitchFamily="49" charset="0"/>
                <a:ea typeface="ＭＳ Ｐゴシック" pitchFamily="34" charset="-128"/>
              </a:rPr>
              <a:t>()</a:t>
            </a:r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 method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If you intend to </a:t>
            </a:r>
            <a:r>
              <a:rPr lang="en-US" sz="2400" b="1" smtClean="0">
                <a:ea typeface="ＭＳ Ｐゴシック" pitchFamily="34" charset="-128"/>
              </a:rPr>
              <a:t>override</a:t>
            </a:r>
            <a:r>
              <a:rPr lang="en-US" sz="2400" smtClean="0">
                <a:ea typeface="ＭＳ Ｐゴシック" pitchFamily="34" charset="-128"/>
              </a:rPr>
              <a:t>, but change parameters, you will be </a:t>
            </a:r>
            <a:r>
              <a:rPr lang="en-US" sz="2400" b="1" smtClean="0">
                <a:ea typeface="ＭＳ Ｐゴシック" pitchFamily="34" charset="-128"/>
              </a:rPr>
              <a:t>overloading</a:t>
            </a:r>
            <a:r>
              <a:rPr lang="en-US" sz="2400" smtClean="0">
                <a:ea typeface="ＭＳ Ｐゴシック" pitchFamily="34" charset="-128"/>
              </a:rPr>
              <a:t> the inherited method, not </a:t>
            </a:r>
            <a:r>
              <a:rPr lang="en-US" sz="2400" b="1" smtClean="0">
                <a:ea typeface="ＭＳ Ｐゴシック" pitchFamily="34" charset="-128"/>
              </a:rPr>
              <a:t>overriding</a:t>
            </a:r>
            <a:r>
              <a:rPr lang="en-US" sz="2400" smtClean="0">
                <a:ea typeface="ＭＳ Ｐゴシック" pitchFamily="34" charset="-128"/>
              </a:rPr>
              <a:t> it</a:t>
            </a:r>
          </a:p>
          <a:p>
            <a:pPr lvl="2"/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ChoiceQuestion display</a:t>
            </a:r>
            <a:r>
              <a:rPr lang="en-US" sz="2000" smtClean="0">
                <a:solidFill>
                  <a:srgbClr val="C00000"/>
                </a:solidFill>
                <a:latin typeface="Consolas" pitchFamily="49" charset="0"/>
                <a:ea typeface="ＭＳ Ｐゴシック" pitchFamily="34" charset="-128"/>
              </a:rPr>
              <a:t>(printStream out) </a:t>
            </a:r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method</a:t>
            </a:r>
            <a:endParaRPr lang="en-US" sz="2000" smtClean="0">
              <a:ea typeface="ＭＳ Ｐゴシック" pitchFamily="34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613892" y="1543050"/>
            <a:ext cx="4800600" cy="685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println(int x);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println(String s); 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// Overloaded</a:t>
            </a:r>
          </a:p>
        </p:txBody>
      </p:sp>
      <p:sp>
        <p:nvSpPr>
          <p:cNvPr id="3789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C6BD5E75-50D0-44F4-93A7-E1F02D8D4CC8}" type="slidenum">
              <a:rPr lang="en-US" sz="1200">
                <a:solidFill>
                  <a:srgbClr val="898989"/>
                </a:solidFill>
              </a:rPr>
              <a:pPr eaLnBrk="1" hangingPunct="1"/>
              <a:t>31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Common Error </a:t>
            </a:r>
          </a:p>
        </p:txBody>
      </p:sp>
      <p:sp>
        <p:nvSpPr>
          <p:cNvPr id="38915" name="Content Placeholder 9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312420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Forgetting to use </a:t>
            </a:r>
            <a:r>
              <a:rPr lang="en-US" sz="2800" dirty="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super</a:t>
            </a:r>
            <a:r>
              <a:rPr lang="en-US" sz="2800" dirty="0" smtClean="0">
                <a:ea typeface="ＭＳ Ｐゴシック" pitchFamily="34" charset="-128"/>
              </a:rPr>
              <a:t> when invoking a Superclass method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Assume that </a:t>
            </a:r>
            <a:r>
              <a:rPr lang="en-US" sz="2400" dirty="0" smtClean="0">
                <a:latin typeface="Consolas" pitchFamily="49" charset="0"/>
                <a:ea typeface="ＭＳ Ｐゴシック" pitchFamily="34" charset="-128"/>
              </a:rPr>
              <a:t>Manager</a:t>
            </a:r>
            <a:r>
              <a:rPr lang="en-US" sz="2400" dirty="0" smtClean="0">
                <a:ea typeface="ＭＳ Ｐゴシック" pitchFamily="34" charset="-128"/>
              </a:rPr>
              <a:t> inherits from </a:t>
            </a:r>
            <a:r>
              <a:rPr lang="en-US" sz="2400" dirty="0" smtClean="0">
                <a:latin typeface="Consolas" pitchFamily="49" charset="0"/>
                <a:ea typeface="ＭＳ Ｐゴシック" pitchFamily="34" charset="-128"/>
              </a:rPr>
              <a:t>Employee</a:t>
            </a:r>
          </a:p>
          <a:p>
            <a:pPr lvl="2"/>
            <a:r>
              <a:rPr lang="en-US" dirty="0" err="1" smtClean="0">
                <a:latin typeface="Courier" charset="0"/>
                <a:ea typeface="ＭＳ Ｐゴシック" pitchFamily="34" charset="-128"/>
              </a:rPr>
              <a:t>getSalary</a:t>
            </a:r>
            <a:r>
              <a:rPr lang="en-US" dirty="0" smtClean="0">
                <a:ea typeface="ＭＳ Ｐゴシック" pitchFamily="34" charset="-128"/>
              </a:rPr>
              <a:t> is an overridden method of </a:t>
            </a:r>
            <a:r>
              <a:rPr lang="en-US" dirty="0" smtClean="0">
                <a:latin typeface="Consolas" pitchFamily="49" charset="0"/>
                <a:ea typeface="ＭＳ Ｐゴシック" pitchFamily="34" charset="-128"/>
              </a:rPr>
              <a:t>Employee</a:t>
            </a:r>
          </a:p>
          <a:p>
            <a:pPr lvl="3"/>
            <a:r>
              <a:rPr lang="en-US" dirty="0" err="1" smtClean="0">
                <a:latin typeface="Consolas" pitchFamily="49" charset="0"/>
                <a:ea typeface="ＭＳ Ｐゴシック" pitchFamily="34" charset="-128"/>
              </a:rPr>
              <a:t>Manager.getSalary</a:t>
            </a:r>
            <a:r>
              <a:rPr lang="en-US" dirty="0" smtClean="0">
                <a:latin typeface="Consolas" pitchFamily="49" charset="0"/>
                <a:ea typeface="ＭＳ Ｐゴシック" pitchFamily="34" charset="-128"/>
              </a:rPr>
              <a:t> </a:t>
            </a:r>
            <a:r>
              <a:rPr lang="en-US" dirty="0" smtClean="0">
                <a:ea typeface="ＭＳ Ｐゴシック" pitchFamily="34" charset="-128"/>
              </a:rPr>
              <a:t>includes an additional bonus</a:t>
            </a:r>
          </a:p>
          <a:p>
            <a:pPr>
              <a:buFont typeface="Wingdings" pitchFamily="2" charset="2"/>
              <a:buNone/>
            </a:pPr>
            <a:endParaRPr lang="en-US" sz="28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pPr lvl="1"/>
            <a:endParaRPr lang="en-US" sz="2400" dirty="0" smtClean="0">
              <a:ea typeface="ＭＳ Ｐゴシック" pitchFamily="34" charset="-128"/>
            </a:endParaRPr>
          </a:p>
          <a:p>
            <a:pPr lvl="2"/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3276600"/>
            <a:ext cx="8763000" cy="3048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public class Manager extends Employee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. . .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public double getSalary()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 double baseSalary = </a:t>
            </a:r>
            <a:r>
              <a:rPr lang="en-US" sz="20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getSalary()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  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// Manager.getSalary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 //  should be 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super.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getSalary();   </a:t>
            </a:r>
            <a:r>
              <a:rPr lang="en-US" sz="20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// Employee.getSalary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 return baseSalary + bonus;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891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EB29FA8A-7507-45E3-AB16-97FCFA74116E}" type="slidenum">
              <a:rPr lang="en-US" sz="1200">
                <a:solidFill>
                  <a:srgbClr val="898989"/>
                </a:solidFill>
              </a:rPr>
              <a:pPr eaLnBrk="1" hangingPunct="1"/>
              <a:t>32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5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457200" y="1331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ea typeface="ＭＳ Ｐゴシック" pitchFamily="34" charset="-128"/>
              </a:rPr>
              <a:t>ChoiceQuestion</a:t>
            </a:r>
            <a:r>
              <a:rPr lang="en-US" dirty="0" smtClean="0">
                <a:ea typeface="ＭＳ Ｐゴシック" pitchFamily="34" charset="-128"/>
              </a:rPr>
              <a:t> 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Demo  Constructor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0540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Calling the Superclass Constructor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When a subclass is instantiated, it will call the superclass constructor with no arguments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If you prefer to call a more specific constructor, you can invoke it by using replacing the superclass name with the reserved word </a:t>
            </a:r>
            <a:r>
              <a:rPr lang="en-US" sz="2400" dirty="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super</a:t>
            </a:r>
            <a:r>
              <a:rPr lang="en-US" sz="2400" dirty="0" smtClean="0">
                <a:ea typeface="ＭＳ Ｐゴシック" pitchFamily="34" charset="-128"/>
              </a:rPr>
              <a:t> followed by </a:t>
            </a:r>
            <a:r>
              <a:rPr lang="en-US" sz="2400" dirty="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()</a:t>
            </a:r>
            <a:r>
              <a:rPr lang="en-US" sz="2400" dirty="0" smtClean="0">
                <a:ea typeface="ＭＳ Ｐゴシック" pitchFamily="34" charset="-128"/>
              </a:rPr>
              <a:t>:</a:t>
            </a:r>
          </a:p>
          <a:p>
            <a:pPr lvl="1"/>
            <a:endParaRPr lang="en-US" sz="2400" dirty="0" smtClean="0">
              <a:ea typeface="ＭＳ Ｐゴシック" pitchFamily="34" charset="-128"/>
            </a:endParaRPr>
          </a:p>
          <a:p>
            <a:pPr lvl="1"/>
            <a:endParaRPr lang="en-US" sz="2400" dirty="0" smtClean="0">
              <a:ea typeface="ＭＳ Ｐゴシック" pitchFamily="34" charset="-128"/>
            </a:endParaRPr>
          </a:p>
          <a:p>
            <a:pPr lvl="1"/>
            <a:endParaRPr lang="en-US" sz="2400" dirty="0" smtClean="0">
              <a:ea typeface="ＭＳ Ｐゴシック" pitchFamily="34" charset="-128"/>
            </a:endParaRPr>
          </a:p>
          <a:p>
            <a:pPr lvl="1"/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It must be the first statement in your constructor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"/>
            <a:ext cx="8382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52600" y="3657600"/>
            <a:ext cx="6324600" cy="1600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</a:rPr>
              <a:t>public ChoiceQuestion(String questionText)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</a:rPr>
              <a:t>  </a:t>
            </a:r>
            <a:r>
              <a:rPr lang="en-US" sz="2000" kern="0" dirty="0">
                <a:solidFill>
                  <a:srgbClr val="0033CC"/>
                </a:solidFill>
                <a:latin typeface="Consolas" pitchFamily="49" charset="0"/>
              </a:rPr>
              <a:t>super</a:t>
            </a:r>
            <a:r>
              <a:rPr lang="en-US" sz="2000" kern="0" dirty="0">
                <a:latin typeface="Consolas" pitchFamily="49" charset="0"/>
              </a:rPr>
              <a:t>(questionText);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</a:rPr>
              <a:t>  choices = new ArrayList&lt;String&gt;();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latin typeface="Consolas" pitchFamily="49" charset="0"/>
              </a:rPr>
              <a:t>}</a:t>
            </a:r>
            <a:endParaRPr lang="en-US" sz="2000" kern="0" dirty="0">
              <a:solidFill>
                <a:srgbClr val="333333"/>
              </a:solidFill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sz="2000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399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B3B5B2F7-9A4A-4E33-825F-D1563E614DB2}" type="slidenum">
              <a:rPr lang="en-US" sz="1200">
                <a:solidFill>
                  <a:srgbClr val="898989"/>
                </a:solidFill>
              </a:rPr>
              <a:pPr eaLnBrk="1" hangingPunct="1"/>
              <a:t>33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6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Constructor with Superclass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05400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To initialize private instance variables in the superclass, invoke a specific constructor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"/>
            <a:ext cx="8382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08730240-BF60-4860-9034-937ED589AAB0}" type="slidenum">
              <a:rPr lang="en-US" sz="1200">
                <a:solidFill>
                  <a:srgbClr val="898989"/>
                </a:solidFill>
              </a:rPr>
              <a:pPr eaLnBrk="1" hangingPunct="1"/>
              <a:t>34</a:t>
            </a:fld>
            <a:endParaRPr lang="en-US" sz="1200">
              <a:solidFill>
                <a:srgbClr val="898989"/>
              </a:solidFill>
            </a:endParaRPr>
          </a:p>
        </p:txBody>
      </p:sp>
      <p:pic>
        <p:nvPicPr>
          <p:cNvPr id="389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2581275"/>
            <a:ext cx="8399463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2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Special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382000" cy="51054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Final Methods and Classes</a:t>
            </a:r>
          </a:p>
          <a:p>
            <a:pPr lvl="1">
              <a:defRPr/>
            </a:pPr>
            <a:r>
              <a:rPr lang="en-US" sz="2000" dirty="0" smtClean="0"/>
              <a:t>You can also </a:t>
            </a:r>
            <a:r>
              <a:rPr lang="en-US" sz="2000" b="1" i="1" dirty="0" smtClean="0"/>
              <a:t>prevent</a:t>
            </a:r>
            <a:r>
              <a:rPr lang="en-US" sz="2000" dirty="0" smtClean="0"/>
              <a:t> programmers from creating subclasses </a:t>
            </a:r>
            <a:br>
              <a:rPr lang="en-US" sz="2000" dirty="0" smtClean="0"/>
            </a:br>
            <a:r>
              <a:rPr lang="en-US" sz="2000" dirty="0" smtClean="0"/>
              <a:t>and override methods using </a:t>
            </a:r>
            <a:r>
              <a:rPr lang="en-US" sz="2000" dirty="0" smtClean="0">
                <a:solidFill>
                  <a:srgbClr val="0033CC"/>
                </a:solidFill>
                <a:latin typeface="Consolas" pitchFamily="49" charset="0"/>
              </a:rPr>
              <a:t>final</a:t>
            </a:r>
            <a:r>
              <a:rPr lang="en-US" sz="2000" dirty="0" smtClean="0"/>
              <a:t>.</a:t>
            </a:r>
          </a:p>
          <a:p>
            <a:pPr lvl="1">
              <a:spcBef>
                <a:spcPts val="200"/>
              </a:spcBef>
              <a:defRPr/>
            </a:pPr>
            <a:r>
              <a:rPr lang="en-US" sz="2000" dirty="0" smtClean="0"/>
              <a:t>The String class in the Java library is an example:</a:t>
            </a:r>
          </a:p>
          <a:p>
            <a:pPr lvl="1">
              <a:spcBef>
                <a:spcPts val="200"/>
              </a:spcBef>
              <a:defRPr/>
            </a:pPr>
            <a:endParaRPr lang="en-US" sz="2000" dirty="0"/>
          </a:p>
          <a:p>
            <a:pPr lvl="1">
              <a:spcBef>
                <a:spcPts val="200"/>
              </a:spcBef>
              <a:defRPr/>
            </a:pPr>
            <a:endParaRPr lang="en-US" sz="2000" dirty="0" smtClean="0"/>
          </a:p>
          <a:p>
            <a:pPr lvl="1">
              <a:spcBef>
                <a:spcPts val="200"/>
              </a:spcBef>
              <a:defRPr/>
            </a:pPr>
            <a:r>
              <a:rPr lang="en-US" sz="2000" dirty="0" smtClean="0"/>
              <a:t>Example of a method that cannot be overridden:</a:t>
            </a:r>
          </a:p>
          <a:p>
            <a:pPr lvl="1">
              <a:spcBef>
                <a:spcPts val="200"/>
              </a:spcBef>
              <a:defRPr/>
            </a:pPr>
            <a:endParaRPr lang="en-US" sz="2000" dirty="0" smtClean="0"/>
          </a:p>
          <a:p>
            <a:pPr lvl="1">
              <a:spcBef>
                <a:spcPts val="200"/>
              </a:spcBef>
              <a:defRPr/>
            </a:pPr>
            <a:endParaRPr lang="en-US" sz="2000" dirty="0" smtClean="0"/>
          </a:p>
          <a:p>
            <a:pPr marL="457200" lvl="1" indent="0">
              <a:spcBef>
                <a:spcPts val="200"/>
              </a:spcBef>
              <a:buFont typeface="Wingdings" pitchFamily="2" charset="2"/>
              <a:buNone/>
              <a:defRPr/>
            </a:pPr>
            <a:endParaRPr lang="en-US" sz="2000" dirty="0" smtClean="0"/>
          </a:p>
          <a:p>
            <a:pPr lvl="1">
              <a:spcBef>
                <a:spcPts val="200"/>
              </a:spcBef>
              <a:defRPr/>
            </a:pPr>
            <a:endParaRPr lang="en-US" sz="2000" dirty="0" smtClean="0"/>
          </a:p>
          <a:p>
            <a:pPr lvl="1">
              <a:spcBef>
                <a:spcPts val="200"/>
              </a:spcBef>
              <a:defRPr/>
            </a:pPr>
            <a:endParaRPr lang="en-US" sz="2000" dirty="0" smtClean="0"/>
          </a:p>
          <a:p>
            <a:pPr lvl="1">
              <a:buFont typeface="Wingdings" pitchFamily="2" charset="2"/>
              <a:buNone/>
              <a:defRPr/>
            </a:pPr>
            <a:r>
              <a:rPr lang="en-US" sz="2000" dirty="0" smtClean="0"/>
              <a:t> </a:t>
            </a: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"/>
            <a:ext cx="8382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447800" y="2514600"/>
            <a:ext cx="5029200" cy="47625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</a:rPr>
              <a:t>final</a:t>
            </a:r>
            <a:r>
              <a:rPr lang="en-US" kern="0" dirty="0">
                <a:latin typeface="Consolas" pitchFamily="49" charset="0"/>
              </a:rPr>
              <a:t> class String { . . . }</a:t>
            </a:r>
            <a:endParaRPr lang="en-US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823913" y="3581400"/>
            <a:ext cx="7772400" cy="2362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class </a:t>
            </a:r>
            <a:r>
              <a:rPr lang="en-US" kern="0" dirty="0" err="1">
                <a:latin typeface="Consolas" pitchFamily="49" charset="0"/>
              </a:rPr>
              <a:t>SecureAccount</a:t>
            </a:r>
            <a:r>
              <a:rPr lang="en-US" kern="0" dirty="0">
                <a:latin typeface="Consolas" pitchFamily="49" charset="0"/>
              </a:rPr>
              <a:t> extends </a:t>
            </a:r>
            <a:r>
              <a:rPr lang="en-US" kern="0" dirty="0" err="1">
                <a:latin typeface="Consolas" pitchFamily="49" charset="0"/>
              </a:rPr>
              <a:t>BankAccount</a:t>
            </a:r>
            <a:endParaRPr lang="en-US" kern="0" dirty="0"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. . .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public 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</a:rPr>
              <a:t>final</a:t>
            </a:r>
            <a:r>
              <a:rPr lang="en-US" kern="0" dirty="0">
                <a:latin typeface="Consolas" pitchFamily="49" charset="0"/>
              </a:rPr>
              <a:t> </a:t>
            </a:r>
            <a:r>
              <a:rPr lang="en-US" kern="0" dirty="0" err="1">
                <a:latin typeface="Consolas" pitchFamily="49" charset="0"/>
              </a:rPr>
              <a:t>boolean</a:t>
            </a:r>
            <a:r>
              <a:rPr lang="en-US" kern="0" dirty="0">
                <a:latin typeface="Consolas" pitchFamily="49" charset="0"/>
              </a:rPr>
              <a:t> </a:t>
            </a:r>
            <a:r>
              <a:rPr lang="en-US" kern="0" dirty="0" err="1">
                <a:latin typeface="Consolas" pitchFamily="49" charset="0"/>
              </a:rPr>
              <a:t>checkPassword</a:t>
            </a:r>
            <a:r>
              <a:rPr lang="en-US" kern="0" dirty="0">
                <a:latin typeface="Consolas" pitchFamily="49" charset="0"/>
              </a:rPr>
              <a:t>(String password)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   . . .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}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}</a:t>
            </a:r>
            <a:endParaRPr lang="en-US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5120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AC891E33-0477-4BFC-8DB3-9E4929C5EDB9}" type="slidenum">
              <a:rPr lang="en-US" sz="1200">
                <a:solidFill>
                  <a:srgbClr val="898989"/>
                </a:solidFill>
              </a:rPr>
              <a:pPr eaLnBrk="1" hangingPunct="1"/>
              <a:t>35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Special Topic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382000" cy="5105400"/>
          </a:xfrm>
        </p:spPr>
        <p:txBody>
          <a:bodyPr/>
          <a:lstStyle/>
          <a:p>
            <a:r>
              <a:rPr lang="en-US" sz="24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protected </a:t>
            </a:r>
            <a:r>
              <a:rPr lang="en-US" sz="2400" smtClean="0">
                <a:ea typeface="ＭＳ Ｐゴシック" pitchFamily="34" charset="-128"/>
              </a:rPr>
              <a:t>Access</a:t>
            </a:r>
          </a:p>
          <a:p>
            <a:pPr lvl="1"/>
            <a:r>
              <a:rPr lang="en-US" sz="2000" smtClean="0">
                <a:ea typeface="ＭＳ Ｐゴシック" pitchFamily="34" charset="-128"/>
              </a:rPr>
              <a:t>When trying to implement the display method of the </a:t>
            </a:r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ChoiceQuestion</a:t>
            </a:r>
            <a:r>
              <a:rPr lang="en-US" sz="2000" smtClean="0">
                <a:ea typeface="ＭＳ Ｐゴシック" pitchFamily="34" charset="-128"/>
              </a:rPr>
              <a:t> class, the </a:t>
            </a:r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display</a:t>
            </a:r>
            <a:r>
              <a:rPr lang="en-US" sz="2000" smtClean="0">
                <a:ea typeface="ＭＳ Ｐゴシック" pitchFamily="34" charset="-128"/>
              </a:rPr>
              <a:t> method wanted to access the instance variable </a:t>
            </a:r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text</a:t>
            </a:r>
            <a:r>
              <a:rPr lang="en-US" sz="2000" smtClean="0">
                <a:ea typeface="ＭＳ Ｐゴシック" pitchFamily="34" charset="-128"/>
              </a:rPr>
              <a:t> of the superclass, but it was </a:t>
            </a:r>
            <a:r>
              <a:rPr lang="en-US" sz="2000" smtClean="0">
                <a:latin typeface="Consolas" pitchFamily="49" charset="0"/>
                <a:ea typeface="ＭＳ Ｐゴシック" pitchFamily="34" charset="-128"/>
              </a:rPr>
              <a:t>private</a:t>
            </a:r>
            <a:r>
              <a:rPr lang="en-US" sz="200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n-US" sz="2000" smtClean="0">
                <a:ea typeface="ＭＳ Ｐゴシック" pitchFamily="34" charset="-128"/>
              </a:rPr>
              <a:t>We chose to use a method of the superclass to display the text.</a:t>
            </a:r>
          </a:p>
          <a:p>
            <a:r>
              <a:rPr lang="en-US" sz="2400" smtClean="0">
                <a:ea typeface="ＭＳ Ｐゴシック" pitchFamily="34" charset="-128"/>
              </a:rPr>
              <a:t>Java provides a more elegant solution</a:t>
            </a:r>
          </a:p>
          <a:p>
            <a:pPr lvl="1">
              <a:spcBef>
                <a:spcPts val="200"/>
              </a:spcBef>
            </a:pPr>
            <a:r>
              <a:rPr lang="en-US" sz="2000" smtClean="0">
                <a:ea typeface="ＭＳ Ｐゴシック" pitchFamily="34" charset="-128"/>
              </a:rPr>
              <a:t>The superclass can declare an instance variable as </a:t>
            </a:r>
            <a:r>
              <a:rPr lang="en-US" sz="20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protected </a:t>
            </a:r>
            <a:r>
              <a:rPr lang="en-US" sz="2000" smtClean="0">
                <a:ea typeface="ＭＳ Ｐゴシック" pitchFamily="34" charset="-128"/>
              </a:rPr>
              <a:t>instead of </a:t>
            </a:r>
            <a:r>
              <a:rPr lang="en-US" sz="20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private</a:t>
            </a:r>
            <a:endParaRPr lang="en-US" sz="200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en-US" sz="20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protected</a:t>
            </a:r>
            <a:r>
              <a:rPr lang="en-US" sz="2000" smtClean="0">
                <a:ea typeface="ＭＳ Ｐゴシック" pitchFamily="34" charset="-128"/>
              </a:rPr>
              <a:t> data in an object can be 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sz="2000" smtClean="0">
                <a:ea typeface="ＭＳ Ｐゴシック" pitchFamily="34" charset="-128"/>
              </a:rPr>
              <a:t>    accessed by the methods of the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sz="2000" smtClean="0">
                <a:ea typeface="ＭＳ Ｐゴシック" pitchFamily="34" charset="-128"/>
              </a:rPr>
              <a:t>    object</a:t>
            </a:r>
            <a:r>
              <a:rPr lang="ja-JP" altLang="en-US" sz="2000" smtClean="0">
                <a:ea typeface="ＭＳ Ｐゴシック" pitchFamily="34" charset="-128"/>
              </a:rPr>
              <a:t>’</a:t>
            </a:r>
            <a:r>
              <a:rPr lang="en-US" altLang="ja-JP" sz="2000" smtClean="0">
                <a:ea typeface="ＭＳ Ｐゴシック" pitchFamily="34" charset="-128"/>
              </a:rPr>
              <a:t>s class and all its subclasses.</a:t>
            </a:r>
          </a:p>
          <a:p>
            <a:pPr lvl="1">
              <a:spcBef>
                <a:spcPts val="200"/>
              </a:spcBef>
            </a:pPr>
            <a:r>
              <a:rPr lang="en-US" sz="2000" smtClean="0">
                <a:ea typeface="ＭＳ Ｐゴシック" pitchFamily="34" charset="-128"/>
              </a:rPr>
              <a:t>But it can also be accessed by all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sz="2000" smtClean="0">
                <a:ea typeface="ＭＳ Ｐゴシック" pitchFamily="34" charset="-128"/>
              </a:rPr>
              <a:t>    other classes in the same package!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endParaRPr lang="en-US" sz="2000" smtClean="0">
              <a:ea typeface="ＭＳ Ｐゴシック" pitchFamily="34" charset="-128"/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"/>
            <a:ext cx="8382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81600" y="3962400"/>
            <a:ext cx="3429000" cy="1447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class Question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</a:t>
            </a:r>
            <a:r>
              <a:rPr lang="en-US" kern="0" dirty="0">
                <a:solidFill>
                  <a:srgbClr val="0033CC"/>
                </a:solidFill>
                <a:latin typeface="Consolas" pitchFamily="49" charset="0"/>
              </a:rPr>
              <a:t>protected</a:t>
            </a:r>
            <a:r>
              <a:rPr lang="en-US" kern="0" dirty="0">
                <a:latin typeface="Consolas" pitchFamily="49" charset="0"/>
              </a:rPr>
              <a:t> String text;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. . .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}</a:t>
            </a:r>
            <a:endParaRPr lang="en-US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52229" name="TextBox 6"/>
          <p:cNvSpPr txBox="1">
            <a:spLocks noChangeArrowheads="1"/>
          </p:cNvSpPr>
          <p:nvPr/>
        </p:nvSpPr>
        <p:spPr bwMode="auto">
          <a:xfrm>
            <a:off x="1143000" y="5562600"/>
            <a:ext cx="7543800" cy="708025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If you want to grant access to the data to subclass methods only, consider making the accessor method protected.</a:t>
            </a:r>
          </a:p>
        </p:txBody>
      </p:sp>
      <p:sp>
        <p:nvSpPr>
          <p:cNvPr id="52231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BDB957A5-93E6-4C0D-AFE7-C9269D9D4210}" type="slidenum">
              <a:rPr lang="en-US" sz="1200">
                <a:solidFill>
                  <a:srgbClr val="898989"/>
                </a:solidFill>
              </a:rPr>
              <a:pPr eaLnBrk="1" hangingPunct="1"/>
              <a:t>36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467600" cy="715962"/>
          </a:xfrm>
        </p:spPr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Steps to Using Inheritance</a:t>
            </a:r>
          </a:p>
        </p:txBody>
      </p:sp>
      <p:sp>
        <p:nvSpPr>
          <p:cNvPr id="53250" name="Content Placeholder 10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As an example, we will consider a bank that offers customers the following account types: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sz="20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1) A savings account that earns interest. The interest compounds monthly and is based on the minimum monthly balance.</a:t>
            </a:r>
            <a:endParaRPr lang="en-US" sz="240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lvl="1">
              <a:spcBef>
                <a:spcPts val="200"/>
              </a:spcBef>
              <a:buFont typeface="Wingdings" pitchFamily="2" charset="2"/>
              <a:buNone/>
            </a:pPr>
            <a:r>
              <a:rPr lang="en-US" sz="20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2) A checking account that has no interest, gives you three free withdrawals per month, and charges a $1 transaction fee for each additional withdrawal.</a:t>
            </a:r>
            <a:endParaRPr lang="en-US" sz="240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The program will manage a set of accounts of both types</a:t>
            </a:r>
          </a:p>
          <a:p>
            <a:pPr lvl="1">
              <a:spcBef>
                <a:spcPts val="200"/>
              </a:spcBef>
            </a:pPr>
            <a:r>
              <a:rPr lang="en-US" sz="2000" smtClean="0">
                <a:ea typeface="ＭＳ Ｐゴシック" pitchFamily="34" charset="-128"/>
              </a:rPr>
              <a:t>It should be structured so that other account types can be added without affecting the main processing loop. </a:t>
            </a:r>
          </a:p>
          <a:p>
            <a:pPr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The menu:   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D)eposit W)ithdraw M)onth end Q)uit</a:t>
            </a:r>
          </a:p>
          <a:p>
            <a:pPr lvl="1">
              <a:spcBef>
                <a:spcPts val="200"/>
              </a:spcBef>
            </a:pPr>
            <a:r>
              <a:rPr lang="en-US" sz="2000" smtClean="0">
                <a:ea typeface="ＭＳ Ｐゴシック" pitchFamily="34" charset="-128"/>
              </a:rPr>
              <a:t>For deposits and withdrawals, query the account number and amount. Print the balance of the account after each transaction.</a:t>
            </a:r>
          </a:p>
          <a:p>
            <a:pPr lvl="1">
              <a:spcBef>
                <a:spcPts val="200"/>
              </a:spcBef>
            </a:pPr>
            <a:r>
              <a:rPr lang="en-US" sz="2000" smtClean="0">
                <a:ea typeface="ＭＳ Ｐゴシック" pitchFamily="34" charset="-128"/>
              </a:rPr>
              <a:t>In the </a:t>
            </a:r>
            <a:r>
              <a:rPr lang="ja-JP" altLang="en-US" sz="2000" smtClean="0">
                <a:ea typeface="ＭＳ Ｐゴシック" pitchFamily="34" charset="-128"/>
              </a:rPr>
              <a:t>“</a:t>
            </a:r>
            <a:r>
              <a:rPr lang="en-US" altLang="ja-JP" sz="2000" smtClean="0">
                <a:ea typeface="ＭＳ Ｐゴシック" pitchFamily="34" charset="-128"/>
              </a:rPr>
              <a:t>Month end</a:t>
            </a:r>
            <a:r>
              <a:rPr lang="ja-JP" altLang="en-US" sz="2000" smtClean="0">
                <a:ea typeface="ＭＳ Ｐゴシック" pitchFamily="34" charset="-128"/>
              </a:rPr>
              <a:t>”</a:t>
            </a:r>
            <a:r>
              <a:rPr lang="en-US" altLang="ja-JP" sz="2000" smtClean="0">
                <a:ea typeface="ＭＳ Ｐゴシック" pitchFamily="34" charset="-128"/>
              </a:rPr>
              <a:t> command, accumulate interest or clear the transaction counter</a:t>
            </a:r>
            <a:r>
              <a:rPr lang="en-US" altLang="ja-JP" sz="1800" smtClean="0">
                <a:ea typeface="ＭＳ Ｐゴシック" pitchFamily="34" charset="-128"/>
              </a:rPr>
              <a:t>, </a:t>
            </a:r>
            <a:r>
              <a:rPr lang="en-US" altLang="ja-JP" sz="2000" smtClean="0">
                <a:ea typeface="ＭＳ Ｐゴシック" pitchFamily="34" charset="-128"/>
              </a:rPr>
              <a:t>depending on the type of the bank account. Then print the balance of all accounts.</a:t>
            </a: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5325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526FC362-88AB-4EE0-88C4-54F853EF113A}" type="slidenum">
              <a:rPr lang="en-US" sz="1200">
                <a:solidFill>
                  <a:srgbClr val="898989"/>
                </a:solidFill>
              </a:rPr>
              <a:pPr eaLnBrk="1" hangingPunct="1"/>
              <a:t>37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2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905000"/>
            <a:ext cx="42767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467600" cy="715962"/>
          </a:xfrm>
        </p:spPr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Steps to Using Inheritance</a:t>
            </a:r>
          </a:p>
        </p:txBody>
      </p:sp>
      <p:sp>
        <p:nvSpPr>
          <p:cNvPr id="53253" name="Content Placeholder 2"/>
          <p:cNvSpPr>
            <a:spLocks noGrp="1"/>
          </p:cNvSpPr>
          <p:nvPr>
            <p:ph idx="1"/>
          </p:nvPr>
        </p:nvSpPr>
        <p:spPr>
          <a:xfrm>
            <a:off x="304800" y="1123950"/>
            <a:ext cx="8534400" cy="4191000"/>
          </a:xfrm>
        </p:spPr>
        <p:txBody>
          <a:bodyPr>
            <a:normAutofit lnSpcReduction="10000"/>
          </a:bodyPr>
          <a:lstStyle/>
          <a:p>
            <a:pPr>
              <a:spcBef>
                <a:spcPts val="200"/>
              </a:spcBef>
              <a:buFont typeface="Wingdings" charset="0"/>
              <a:buNone/>
              <a:defRPr/>
            </a:pPr>
            <a:r>
              <a:rPr lang="en-US" sz="2400" dirty="0"/>
              <a:t>1) List the classes that are part of the </a:t>
            </a:r>
            <a:r>
              <a:rPr lang="en-US" sz="2400" dirty="0" smtClean="0"/>
              <a:t>hierarchy.</a:t>
            </a:r>
            <a:endParaRPr lang="en-US" sz="2400" dirty="0"/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r>
              <a:rPr lang="en-US" sz="2000" dirty="0">
                <a:latin typeface="Consolas" charset="0"/>
              </a:rPr>
              <a:t>   </a:t>
            </a:r>
            <a:r>
              <a:rPr lang="en-US" sz="2000" dirty="0" err="1">
                <a:latin typeface="Consolas" charset="0"/>
              </a:rPr>
              <a:t>SavingsAccount</a:t>
            </a:r>
            <a:endParaRPr lang="en-US" sz="2000" dirty="0">
              <a:latin typeface="Consolas" charset="0"/>
            </a:endParaRPr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r>
              <a:rPr lang="en-US" sz="2000" dirty="0">
                <a:latin typeface="Consolas" charset="0"/>
              </a:rPr>
              <a:t>   </a:t>
            </a:r>
            <a:r>
              <a:rPr lang="en-US" sz="2000" dirty="0" err="1" smtClean="0">
                <a:latin typeface="Consolas" charset="0"/>
              </a:rPr>
              <a:t>CheckingAccount</a:t>
            </a:r>
            <a:endParaRPr lang="en-US" sz="2000" dirty="0" smtClean="0">
              <a:latin typeface="Consolas" charset="0"/>
            </a:endParaRPr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endParaRPr lang="en-US" sz="2000" dirty="0">
              <a:latin typeface="Consolas" charset="0"/>
            </a:endParaRPr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r>
              <a:rPr lang="en-US" sz="2400" dirty="0"/>
              <a:t>2) Organize the classes into an </a:t>
            </a:r>
            <a:r>
              <a:rPr lang="en-US" sz="2400" dirty="0" smtClean="0"/>
              <a:t>inheritance.</a:t>
            </a:r>
            <a:endParaRPr lang="en-US" sz="2400" dirty="0"/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r>
              <a:rPr lang="en-US" sz="2400" dirty="0"/>
              <a:t>     hierarchy</a:t>
            </a:r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r>
              <a:rPr lang="en-US" sz="2400" dirty="0"/>
              <a:t>     </a:t>
            </a:r>
            <a:r>
              <a:rPr lang="en-US" sz="2000" dirty="0"/>
              <a:t>Base on superclass </a:t>
            </a:r>
            <a:r>
              <a:rPr lang="en-US" sz="2000" dirty="0" err="1" smtClean="0">
                <a:latin typeface="Consolas" charset="0"/>
              </a:rPr>
              <a:t>BankAccount</a:t>
            </a:r>
            <a:endParaRPr lang="en-US" sz="2000" dirty="0" smtClean="0">
              <a:latin typeface="Consolas" charset="0"/>
            </a:endParaRPr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endParaRPr lang="en-US" sz="2400" dirty="0">
              <a:latin typeface="Consolas" charset="0"/>
            </a:endParaRPr>
          </a:p>
          <a:p>
            <a:pPr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400" dirty="0"/>
              <a:t>3) Determine the common </a:t>
            </a:r>
            <a:r>
              <a:rPr lang="en-US" sz="2400" dirty="0" smtClean="0"/>
              <a:t>responsibilities.</a:t>
            </a:r>
            <a:endParaRPr lang="en-US" sz="2400" dirty="0"/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r>
              <a:rPr lang="en-US" sz="2400" dirty="0"/>
              <a:t>   a.  Write </a:t>
            </a:r>
            <a:r>
              <a:rPr lang="en-US" sz="2400" dirty="0" err="1">
                <a:latin typeface="Comic Sans MS"/>
                <a:cs typeface="Comic Sans MS"/>
              </a:rPr>
              <a:t>Pseudocode</a:t>
            </a:r>
            <a:r>
              <a:rPr lang="en-US" sz="2400" dirty="0"/>
              <a:t>  for each </a:t>
            </a:r>
            <a:r>
              <a:rPr lang="en-US" sz="2400" dirty="0" smtClean="0"/>
              <a:t>task</a:t>
            </a:r>
            <a:endParaRPr lang="en-US" sz="2400" dirty="0"/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/>
              <a:t>b. Find common tasks</a:t>
            </a:r>
          </a:p>
          <a:p>
            <a:pPr>
              <a:spcBef>
                <a:spcPts val="200"/>
              </a:spcBef>
              <a:buFont typeface="Wingdings" charset="0"/>
              <a:buNone/>
              <a:defRPr/>
            </a:pPr>
            <a:endParaRPr lang="en-US" sz="2800" dirty="0"/>
          </a:p>
          <a:p>
            <a:pPr marL="0" indent="0">
              <a:buFont typeface="Wingdings" charset="0"/>
              <a:buNone/>
              <a:defRPr/>
            </a:pPr>
            <a:endParaRPr lang="en-US" sz="2800" dirty="0"/>
          </a:p>
          <a:p>
            <a:pPr>
              <a:buFont typeface="Wingdings" charset="0"/>
              <a:buChar char="q"/>
              <a:defRPr/>
            </a:pPr>
            <a:endParaRPr lang="en-US" sz="2800" dirty="0"/>
          </a:p>
          <a:p>
            <a:pPr>
              <a:buFont typeface="Wingdings" charset="0"/>
              <a:buChar char="q"/>
              <a:defRPr/>
            </a:pPr>
            <a:endParaRPr lang="en-US" sz="2800" dirty="0"/>
          </a:p>
          <a:p>
            <a:pPr>
              <a:buFont typeface="Wingdings" charset="0"/>
              <a:buChar char="q"/>
              <a:defRPr/>
            </a:pPr>
            <a:endParaRPr lang="en-US" sz="2400" dirty="0"/>
          </a:p>
        </p:txBody>
      </p:sp>
      <p:sp>
        <p:nvSpPr>
          <p:cNvPr id="5427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02417A43-5C26-4034-AB4B-285934305058}" type="slidenum">
              <a:rPr lang="en-US" sz="1200">
                <a:solidFill>
                  <a:srgbClr val="898989"/>
                </a:solidFill>
              </a:rPr>
              <a:pPr eaLnBrk="1" hangingPunct="1"/>
              <a:t>38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Using Inheritance</a:t>
            </a:r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662E33FA-194F-42EA-9778-0DCDA76C0B99}" type="slidenum">
              <a:rPr lang="en-US" sz="1200">
                <a:solidFill>
                  <a:srgbClr val="898989"/>
                </a:solidFill>
              </a:rPr>
              <a:pPr eaLnBrk="1" hangingPunct="1"/>
              <a:t>39</a:t>
            </a:fld>
            <a:endParaRPr lang="en-US" sz="1200">
              <a:solidFill>
                <a:srgbClr val="898989"/>
              </a:solidFill>
            </a:endParaRP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3279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48200" y="3962400"/>
            <a:ext cx="3657600" cy="1600200"/>
          </a:xfrm>
          <a:prstGeom prst="rect">
            <a:avLst/>
          </a:prstGeom>
          <a:solidFill>
            <a:srgbClr val="FAE1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5302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4038600"/>
            <a:ext cx="34655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1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Identify Inheritance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Inheritance describes an “IS A” relationship</a:t>
            </a:r>
          </a:p>
          <a:p>
            <a:pPr lvl="1"/>
            <a:r>
              <a:rPr lang="en-US" altLang="en-US" dirty="0" smtClean="0"/>
              <a:t>A car </a:t>
            </a:r>
            <a:r>
              <a:rPr lang="en-US" altLang="en-US" b="1" i="1" u="sng" dirty="0" smtClean="0"/>
              <a:t>is a </a:t>
            </a:r>
            <a:r>
              <a:rPr lang="en-US" altLang="en-US" dirty="0" smtClean="0"/>
              <a:t>vehicle </a:t>
            </a:r>
          </a:p>
          <a:p>
            <a:pPr lvl="1"/>
            <a:r>
              <a:rPr lang="en-US" altLang="en-US" dirty="0" smtClean="0"/>
              <a:t>A bus </a:t>
            </a:r>
            <a:r>
              <a:rPr lang="en-US" altLang="en-US" b="1" i="1" u="sng" dirty="0" smtClean="0"/>
              <a:t>is a </a:t>
            </a:r>
            <a:r>
              <a:rPr lang="en-US" altLang="en-US" dirty="0" smtClean="0"/>
              <a:t>vehicle </a:t>
            </a:r>
          </a:p>
          <a:p>
            <a:pPr lvl="1"/>
            <a:r>
              <a:rPr lang="en-US" altLang="en-US" dirty="0" smtClean="0"/>
              <a:t>A car </a:t>
            </a:r>
            <a:r>
              <a:rPr lang="en-US" altLang="en-US" b="1" i="1" u="sng" dirty="0" smtClean="0"/>
              <a:t>is a </a:t>
            </a:r>
            <a:r>
              <a:rPr lang="en-US" altLang="en-US" dirty="0" smtClean="0"/>
              <a:t>bus (Not inheritance relationship)</a:t>
            </a:r>
          </a:p>
          <a:p>
            <a:pPr lvl="1"/>
            <a:r>
              <a:rPr lang="en-US" altLang="en-US" dirty="0" smtClean="0"/>
              <a:t>An employee </a:t>
            </a:r>
            <a:r>
              <a:rPr lang="en-US" altLang="en-US" b="1" i="1" u="sng" dirty="0" smtClean="0"/>
              <a:t>is  a </a:t>
            </a:r>
            <a:r>
              <a:rPr lang="en-US" altLang="en-US" dirty="0" smtClean="0"/>
              <a:t>person </a:t>
            </a:r>
          </a:p>
          <a:p>
            <a:pPr lvl="1"/>
            <a:r>
              <a:rPr lang="en-US" altLang="en-US" dirty="0" smtClean="0"/>
              <a:t>A customer </a:t>
            </a:r>
            <a:r>
              <a:rPr lang="en-US" altLang="en-US" b="1" i="1" u="sng" dirty="0" smtClean="0"/>
              <a:t>is a </a:t>
            </a:r>
            <a:r>
              <a:rPr lang="en-US" altLang="en-US" dirty="0" smtClean="0"/>
              <a:t>person </a:t>
            </a:r>
          </a:p>
          <a:p>
            <a:pPr lvl="1"/>
            <a:r>
              <a:rPr lang="en-US" altLang="en-US" dirty="0" smtClean="0"/>
              <a:t>A checking account </a:t>
            </a:r>
            <a:r>
              <a:rPr lang="en-US" altLang="en-US" b="1" i="1" u="sng" dirty="0" smtClean="0"/>
              <a:t>is a kind of </a:t>
            </a:r>
            <a:r>
              <a:rPr lang="en-US" altLang="en-US" dirty="0" smtClean="0"/>
              <a:t>bank account</a:t>
            </a:r>
          </a:p>
          <a:p>
            <a:pPr lvl="1"/>
            <a:r>
              <a:rPr lang="en-US" altLang="en-US" dirty="0" smtClean="0"/>
              <a:t>A savings account </a:t>
            </a:r>
            <a:r>
              <a:rPr lang="en-US" altLang="en-US" b="1" i="1" u="sng" dirty="0" smtClean="0"/>
              <a:t>is a type of </a:t>
            </a:r>
            <a:r>
              <a:rPr lang="en-US" altLang="en-US" dirty="0" smtClean="0"/>
              <a:t>bank account</a:t>
            </a:r>
          </a:p>
          <a:p>
            <a:pPr lvl="1"/>
            <a:r>
              <a:rPr lang="en-US" altLang="en-US" dirty="0" smtClean="0"/>
              <a:t>A Bentley </a:t>
            </a:r>
            <a:r>
              <a:rPr lang="en-US" altLang="en-US" b="1" i="1" u="sng" dirty="0" smtClean="0"/>
              <a:t>is a </a:t>
            </a:r>
            <a:r>
              <a:rPr lang="en-US" altLang="en-US" dirty="0" smtClean="0"/>
              <a:t>car which </a:t>
            </a:r>
            <a:r>
              <a:rPr lang="en-US" altLang="en-US" b="1" i="1" u="sng" dirty="0" smtClean="0"/>
              <a:t>is a </a:t>
            </a:r>
            <a:r>
              <a:rPr lang="en-US" altLang="en-US" dirty="0" smtClean="0"/>
              <a:t>vehicle</a:t>
            </a:r>
          </a:p>
          <a:p>
            <a:endParaRPr lang="en-US" b="1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4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95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467600" cy="715962"/>
          </a:xfrm>
        </p:spPr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Steps to Using Inheritance</a:t>
            </a:r>
          </a:p>
        </p:txBody>
      </p:sp>
      <p:sp>
        <p:nvSpPr>
          <p:cNvPr id="45060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4648200"/>
          </a:xfrm>
        </p:spPr>
        <p:txBody>
          <a:bodyPr>
            <a:normAutofit lnSpcReduction="10000"/>
          </a:bodyPr>
          <a:lstStyle/>
          <a:p>
            <a:pPr>
              <a:spcBef>
                <a:spcPts val="200"/>
              </a:spcBef>
              <a:buFont typeface="Wingdings" pitchFamily="2" charset="2"/>
              <a:buNone/>
              <a:defRPr/>
            </a:pPr>
            <a:r>
              <a:rPr lang="en-US" sz="2400" dirty="0" smtClean="0"/>
              <a:t>4) Decide which methods are overridden in subclasses.</a:t>
            </a:r>
          </a:p>
          <a:p>
            <a:pPr lvl="1">
              <a:spcBef>
                <a:spcPts val="200"/>
              </a:spcBef>
              <a:defRPr/>
            </a:pPr>
            <a:r>
              <a:rPr lang="en-US" sz="2000" dirty="0" smtClean="0">
                <a:ea typeface="+mn-ea"/>
                <a:cs typeface="+mn-cs"/>
              </a:rPr>
              <a:t>For each subclass and each of the common responsibilities, decide whether the behavior can be inherited or whether it needs to be overridden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  <a:defRPr/>
            </a:pPr>
            <a:r>
              <a:rPr lang="en-US" sz="2400" dirty="0" smtClean="0"/>
              <a:t>5) Declare the public interface of each subclass.</a:t>
            </a:r>
          </a:p>
          <a:p>
            <a:pPr lvl="1">
              <a:spcBef>
                <a:spcPts val="200"/>
              </a:spcBef>
              <a:defRPr/>
            </a:pPr>
            <a:r>
              <a:rPr lang="en-US" sz="2000" dirty="0" smtClean="0"/>
              <a:t> </a:t>
            </a:r>
            <a:r>
              <a:rPr lang="en-US" sz="2000" dirty="0" smtClean="0">
                <a:ea typeface="+mn-ea"/>
                <a:cs typeface="+mn-cs"/>
              </a:rPr>
              <a:t>Typically, subclasses have responsibilities other than those of the superclass. List those, as well as the methods that need to be overridden. </a:t>
            </a:r>
          </a:p>
          <a:p>
            <a:pPr lvl="1">
              <a:spcBef>
                <a:spcPts val="200"/>
              </a:spcBef>
              <a:defRPr/>
            </a:pPr>
            <a:r>
              <a:rPr lang="en-US" sz="2000" dirty="0" smtClean="0">
                <a:ea typeface="+mn-ea"/>
                <a:cs typeface="+mn-cs"/>
              </a:rPr>
              <a:t>You also need to specify how the objects of the subclasses should be constructed.</a:t>
            </a:r>
            <a:endParaRPr lang="en-US" sz="2000" dirty="0" smtClean="0"/>
          </a:p>
          <a:p>
            <a:pPr>
              <a:spcBef>
                <a:spcPts val="200"/>
              </a:spcBef>
              <a:buFont typeface="Wingdings" pitchFamily="2" charset="2"/>
              <a:buNone/>
              <a:defRPr/>
            </a:pPr>
            <a:r>
              <a:rPr lang="en-US" sz="2400" dirty="0" smtClean="0"/>
              <a:t>6) Identify instance variables.</a:t>
            </a:r>
          </a:p>
          <a:p>
            <a:pPr lvl="1">
              <a:spcBef>
                <a:spcPts val="200"/>
              </a:spcBef>
              <a:defRPr/>
            </a:pPr>
            <a:r>
              <a:rPr lang="en-US" sz="2000" dirty="0" smtClean="0">
                <a:ea typeface="+mn-ea"/>
                <a:cs typeface="+mn-cs"/>
              </a:rPr>
              <a:t>List the instance variables for each class. Place instance variables that are common to all classes in the base of the hierarchy.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  <a:defRPr/>
            </a:pPr>
            <a:r>
              <a:rPr lang="en-US" sz="2400" dirty="0" smtClean="0"/>
              <a:t>7) Implement constructors and methods.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  <a:defRPr/>
            </a:pPr>
            <a:r>
              <a:rPr lang="en-US" sz="2400" dirty="0" smtClean="0"/>
              <a:t>8) Construct objects of different subclasses and process them.</a:t>
            </a:r>
            <a:endParaRPr lang="en-US" sz="2800" dirty="0" smtClean="0"/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5632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723D5FAD-4EDF-4B8F-8A69-FBCC1A688628}" type="slidenum">
              <a:rPr lang="en-US" sz="1200">
                <a:solidFill>
                  <a:srgbClr val="898989"/>
                </a:solidFill>
              </a:rPr>
              <a:pPr eaLnBrk="1" hangingPunct="1"/>
              <a:t>40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0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2390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467600" cy="715962"/>
          </a:xfrm>
        </p:spPr>
        <p:txBody>
          <a:bodyPr/>
          <a:lstStyle/>
          <a:p>
            <a:r>
              <a:rPr lang="en-US" sz="3200" dirty="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Object</a:t>
            </a:r>
            <a:r>
              <a:rPr lang="en-US" sz="3200" dirty="0" smtClean="0">
                <a:ea typeface="ＭＳ Ｐゴシック" pitchFamily="34" charset="-128"/>
              </a:rPr>
              <a:t>: The Cosmic Superclass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458200" cy="2590800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In Java, every class that is declared without an explicit extends clause automatically extends the class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Object</a:t>
            </a:r>
            <a:r>
              <a:rPr lang="en-US" sz="2400" smtClean="0">
                <a:ea typeface="ＭＳ Ｐゴシック" pitchFamily="34" charset="-128"/>
              </a:rPr>
              <a:t>. </a:t>
            </a:r>
          </a:p>
        </p:txBody>
      </p:sp>
      <p:sp>
        <p:nvSpPr>
          <p:cNvPr id="57348" name="TextBox 6"/>
          <p:cNvSpPr txBox="1">
            <a:spLocks noChangeArrowheads="1"/>
          </p:cNvSpPr>
          <p:nvPr/>
        </p:nvSpPr>
        <p:spPr bwMode="auto">
          <a:xfrm>
            <a:off x="3505200" y="5334000"/>
            <a:ext cx="5105400" cy="101600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The methods of the </a:t>
            </a:r>
            <a:r>
              <a:rPr lang="en-US" sz="2000">
                <a:latin typeface="Consolas" pitchFamily="49" charset="0"/>
                <a:cs typeface="Arial" pitchFamily="34" charset="0"/>
              </a:rPr>
              <a:t>Object</a:t>
            </a:r>
            <a:r>
              <a:rPr lang="en-US" sz="2000">
                <a:cs typeface="Arial" pitchFamily="34" charset="0"/>
              </a:rPr>
              <a:t> class are very general.  You will learn to override the </a:t>
            </a:r>
            <a:r>
              <a:rPr lang="en-US" sz="2000">
                <a:latin typeface="Consolas" pitchFamily="49" charset="0"/>
                <a:cs typeface="Arial" pitchFamily="34" charset="0"/>
              </a:rPr>
              <a:t>toString</a:t>
            </a:r>
            <a:r>
              <a:rPr lang="en-US" sz="2000">
                <a:cs typeface="Arial" pitchFamily="34" charset="0"/>
              </a:rPr>
              <a:t> method.</a:t>
            </a:r>
          </a:p>
        </p:txBody>
      </p:sp>
      <p:sp>
        <p:nvSpPr>
          <p:cNvPr id="5735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7D52616D-A376-4F87-91E4-84EB16A4986D}" type="slidenum">
              <a:rPr lang="en-US" sz="1200">
                <a:solidFill>
                  <a:srgbClr val="898989"/>
                </a:solidFill>
              </a:rPr>
              <a:pPr eaLnBrk="1" hangingPunct="1"/>
              <a:t>41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46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Writing a </a:t>
            </a:r>
            <a:r>
              <a:rPr lang="en-US" sz="36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toString</a:t>
            </a:r>
            <a:r>
              <a:rPr lang="en-US" sz="3600" smtClean="0">
                <a:ea typeface="ＭＳ Ｐゴシック" pitchFamily="34" charset="-128"/>
              </a:rPr>
              <a:t> method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2578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0033CC"/>
                </a:solidFill>
                <a:latin typeface="Consolas" pitchFamily="49" charset="0"/>
              </a:rPr>
              <a:t>toString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smtClean="0"/>
              <a:t>method returns a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400" dirty="0" smtClean="0"/>
              <a:t> representation for each object.</a:t>
            </a:r>
          </a:p>
          <a:p>
            <a:pPr>
              <a:defRPr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Consolas" pitchFamily="49" charset="0"/>
                <a:hlinkClick r:id="rId2"/>
              </a:rPr>
              <a:t>Rectangle</a:t>
            </a:r>
            <a:r>
              <a:rPr lang="en-US" sz="2400" dirty="0" smtClean="0"/>
              <a:t> class (java.awt) has a </a:t>
            </a:r>
            <a:r>
              <a:rPr lang="en-US" sz="2400" dirty="0" smtClean="0">
                <a:solidFill>
                  <a:srgbClr val="0033CC"/>
                </a:solidFill>
                <a:latin typeface="Consolas" pitchFamily="49" charset="0"/>
              </a:rPr>
              <a:t>toString</a:t>
            </a:r>
            <a:r>
              <a:rPr lang="en-US" sz="2400" dirty="0" smtClean="0"/>
              <a:t> method</a:t>
            </a:r>
          </a:p>
          <a:p>
            <a:pPr lvl="1">
              <a:defRPr/>
            </a:pPr>
            <a:r>
              <a:rPr lang="en-US" sz="2000" dirty="0" smtClean="0">
                <a:ea typeface="+mn-ea"/>
                <a:cs typeface="+mn-cs"/>
              </a:rPr>
              <a:t>You can invoke the </a:t>
            </a:r>
            <a:r>
              <a:rPr lang="en-US" sz="2000" dirty="0" smtClean="0">
                <a:solidFill>
                  <a:srgbClr val="0033CC"/>
                </a:solidFill>
                <a:latin typeface="Consolas" pitchFamily="49" charset="0"/>
              </a:rPr>
              <a:t>toString</a:t>
            </a:r>
            <a:r>
              <a:rPr lang="en-US" sz="2000" dirty="0" smtClean="0">
                <a:ea typeface="+mn-ea"/>
                <a:cs typeface="+mn-cs"/>
              </a:rPr>
              <a:t> method directly</a:t>
            </a:r>
          </a:p>
          <a:p>
            <a:pPr lvl="1">
              <a:defRPr/>
            </a:pPr>
            <a:endParaRPr lang="en-US" sz="2000" dirty="0" smtClean="0">
              <a:ea typeface="+mn-ea"/>
              <a:cs typeface="+mn-cs"/>
            </a:endParaRPr>
          </a:p>
          <a:p>
            <a:pPr lvl="1">
              <a:buFont typeface="Wingdings" pitchFamily="2" charset="2"/>
              <a:buNone/>
              <a:defRPr/>
            </a:pPr>
            <a:endParaRPr lang="en-US" sz="2000" dirty="0" smtClean="0">
              <a:ea typeface="+mn-ea"/>
              <a:cs typeface="+mn-cs"/>
            </a:endParaRPr>
          </a:p>
          <a:p>
            <a:pPr lvl="1">
              <a:defRPr/>
            </a:pPr>
            <a:r>
              <a:rPr lang="en-US" sz="2000" dirty="0" smtClean="0">
                <a:ea typeface="+mn-ea"/>
                <a:cs typeface="+mn-cs"/>
              </a:rPr>
              <a:t> </a:t>
            </a:r>
          </a:p>
          <a:p>
            <a:pPr lvl="1">
              <a:defRPr/>
            </a:pPr>
            <a:r>
              <a:rPr lang="en-US" sz="2000" dirty="0" smtClean="0">
                <a:ea typeface="+mn-ea"/>
                <a:cs typeface="+mn-cs"/>
              </a:rPr>
              <a:t>The </a:t>
            </a:r>
            <a:r>
              <a:rPr lang="en-US" sz="2000" dirty="0" smtClean="0">
                <a:solidFill>
                  <a:srgbClr val="0033CC"/>
                </a:solidFill>
                <a:latin typeface="Consolas" pitchFamily="49" charset="0"/>
              </a:rPr>
              <a:t>toString</a:t>
            </a:r>
            <a:r>
              <a:rPr lang="en-US" sz="2000" dirty="0" smtClean="0"/>
              <a:t> </a:t>
            </a:r>
            <a:r>
              <a:rPr lang="en-US" sz="2000" dirty="0" smtClean="0">
                <a:ea typeface="+mn-ea"/>
                <a:cs typeface="+mn-cs"/>
              </a:rPr>
              <a:t>method can also be invoked implicitly whenever you concatenate a </a:t>
            </a:r>
            <a:r>
              <a:rPr lang="en-US" sz="2000" dirty="0" smtClean="0">
                <a:latin typeface="Consolas" pitchFamily="49" charset="0"/>
                <a:ea typeface="+mn-ea"/>
                <a:cs typeface="Consolas" pitchFamily="49" charset="0"/>
              </a:rPr>
              <a:t>String</a:t>
            </a:r>
            <a:r>
              <a:rPr lang="en-US" sz="2000" dirty="0" smtClean="0">
                <a:ea typeface="+mn-ea"/>
                <a:cs typeface="+mn-cs"/>
              </a:rPr>
              <a:t> with an object:</a:t>
            </a:r>
          </a:p>
          <a:p>
            <a:pPr lvl="1">
              <a:defRPr/>
            </a:pPr>
            <a:endParaRPr lang="en-US" sz="2000" dirty="0" smtClean="0">
              <a:ea typeface="+mn-ea"/>
              <a:cs typeface="+mn-cs"/>
            </a:endParaRPr>
          </a:p>
          <a:p>
            <a:pPr>
              <a:defRPr/>
            </a:pPr>
            <a:r>
              <a:rPr lang="en-US" sz="2400" dirty="0" smtClean="0"/>
              <a:t>The compiler can invoke the </a:t>
            </a:r>
            <a:r>
              <a:rPr lang="en-US" sz="2400" dirty="0" smtClean="0">
                <a:solidFill>
                  <a:srgbClr val="0033CC"/>
                </a:solidFill>
                <a:latin typeface="Consolas" pitchFamily="49" charset="0"/>
              </a:rPr>
              <a:t>toString</a:t>
            </a:r>
            <a:r>
              <a:rPr lang="en-US" sz="2400" dirty="0" smtClean="0">
                <a:latin typeface="Consolas" pitchFamily="49" charset="0"/>
              </a:rPr>
              <a:t> </a:t>
            </a:r>
            <a:r>
              <a:rPr lang="en-US" sz="2400" dirty="0" smtClean="0"/>
              <a:t>method, because it knows that </a:t>
            </a:r>
            <a:r>
              <a:rPr lang="en-US" sz="2400" i="1" dirty="0" smtClean="0"/>
              <a:t>every object </a:t>
            </a:r>
            <a:r>
              <a:rPr lang="en-US" sz="2400" dirty="0" smtClean="0"/>
              <a:t>has a</a:t>
            </a:r>
            <a:r>
              <a:rPr lang="en-US" sz="2400" dirty="0" smtClean="0">
                <a:solidFill>
                  <a:srgbClr val="0033CC"/>
                </a:solidFill>
                <a:latin typeface="Consolas" pitchFamily="49" charset="0"/>
              </a:rPr>
              <a:t> toString </a:t>
            </a:r>
            <a:r>
              <a:rPr lang="en-US" sz="2400" dirty="0" smtClean="0"/>
              <a:t>method: </a:t>
            </a:r>
          </a:p>
          <a:p>
            <a:pPr lvl="1">
              <a:defRPr/>
            </a:pPr>
            <a:r>
              <a:rPr lang="en-US" sz="2000" dirty="0" smtClean="0">
                <a:ea typeface="+mn-ea"/>
                <a:cs typeface="+mn-cs"/>
              </a:rPr>
              <a:t>Every class extends the </a:t>
            </a:r>
            <a:r>
              <a:rPr lang="en-US" sz="2000" dirty="0" smtClean="0">
                <a:latin typeface="Consolas" pitchFamily="49" charset="0"/>
                <a:ea typeface="+mn-ea"/>
                <a:cs typeface="+mn-cs"/>
              </a:rPr>
              <a:t>Object</a:t>
            </a:r>
            <a:r>
              <a:rPr lang="en-US" sz="1400" dirty="0" smtClean="0">
                <a:ea typeface="+mn-ea"/>
                <a:cs typeface="+mn-cs"/>
              </a:rPr>
              <a:t> </a:t>
            </a:r>
            <a:r>
              <a:rPr lang="en-US" sz="2000" dirty="0" smtClean="0">
                <a:ea typeface="+mn-ea"/>
                <a:cs typeface="+mn-cs"/>
              </a:rPr>
              <a:t>class, and can override </a:t>
            </a:r>
            <a:r>
              <a:rPr lang="en-US" sz="2000" dirty="0" smtClean="0">
                <a:solidFill>
                  <a:srgbClr val="0033CC"/>
                </a:solidFill>
                <a:latin typeface="Consolas" pitchFamily="49" charset="0"/>
              </a:rPr>
              <a:t>toString</a:t>
            </a:r>
            <a:endParaRPr lang="en-US" sz="2000" dirty="0" smtClean="0"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3400" y="2667000"/>
            <a:ext cx="8153400" cy="9906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</a:pPr>
            <a:r>
              <a:rPr lang="en-US" sz="1800">
                <a:latin typeface="Consolas" pitchFamily="49" charset="0"/>
              </a:rPr>
              <a:t>Rectangle box = new Rectangle(5, 10, 20, 30);</a:t>
            </a: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</a:pPr>
            <a:r>
              <a:rPr lang="en-US" sz="1800">
                <a:latin typeface="Consolas" pitchFamily="49" charset="0"/>
              </a:rPr>
              <a:t>String s = box.toString();         </a:t>
            </a:r>
            <a:r>
              <a:rPr lang="en-US" sz="1800">
                <a:solidFill>
                  <a:srgbClr val="00B0F0"/>
                </a:solidFill>
                <a:latin typeface="Consolas" pitchFamily="49" charset="0"/>
              </a:rPr>
              <a:t>// Call toString directly</a:t>
            </a: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</a:pPr>
            <a:r>
              <a:rPr lang="en-US" sz="1800">
                <a:latin typeface="Consolas" pitchFamily="49" charset="0"/>
              </a:rPr>
              <a:t>// Sets s to "java.awt.Rectangle[x=5,y=10,width=20,height=30]</a:t>
            </a:r>
            <a:r>
              <a:rPr lang="ja-JP" altLang="en-US" sz="1800">
                <a:latin typeface="Consolas" pitchFamily="49" charset="0"/>
              </a:rPr>
              <a:t>“</a:t>
            </a:r>
            <a:endParaRPr lang="en-US" altLang="ja-JP" sz="1800">
              <a:latin typeface="Consolas" pitchFamily="49" charset="0"/>
            </a:endParaRP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</a:pPr>
            <a:endParaRPr lang="en-US" sz="1800">
              <a:solidFill>
                <a:srgbClr val="333333"/>
              </a:solidFill>
              <a:latin typeface="Consolas" pitchFamily="49" charset="0"/>
            </a:endParaRPr>
          </a:p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</a:pPr>
            <a:endParaRPr lang="en-US" sz="180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4343400"/>
            <a:ext cx="81534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System.out.println("box=" + box);  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// Call toString implicitly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5837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A85D1E9F-3C34-4DA3-94CF-4E163BB81D75}" type="slidenum">
              <a:rPr lang="en-US" sz="1200">
                <a:solidFill>
                  <a:srgbClr val="898989"/>
                </a:solidFill>
              </a:rPr>
              <a:pPr eaLnBrk="1" hangingPunct="1"/>
              <a:t>42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Overriding the </a:t>
            </a:r>
            <a:r>
              <a:rPr lang="en-US" sz="36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toString</a:t>
            </a:r>
            <a:r>
              <a:rPr lang="en-US" sz="3600" smtClean="0">
                <a:ea typeface="ＭＳ Ｐゴシック" pitchFamily="34" charset="-128"/>
              </a:rPr>
              <a:t> method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2578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Example:  Override the </a:t>
            </a:r>
            <a:r>
              <a:rPr lang="en-US" sz="2400" dirty="0" smtClean="0">
                <a:solidFill>
                  <a:srgbClr val="0033CC"/>
                </a:solidFill>
                <a:latin typeface="Consolas" pitchFamily="49" charset="0"/>
              </a:rPr>
              <a:t>toString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smtClean="0"/>
              <a:t>method for the BankAccount class</a:t>
            </a:r>
          </a:p>
          <a:p>
            <a:pPr>
              <a:defRPr/>
            </a:pPr>
            <a:endParaRPr lang="en-US" sz="2000" dirty="0" smtClean="0"/>
          </a:p>
          <a:p>
            <a:pPr lvl="1">
              <a:defRPr/>
            </a:pPr>
            <a:endParaRPr lang="en-US" sz="2000" dirty="0" smtClean="0">
              <a:ea typeface="+mn-ea"/>
              <a:cs typeface="+mn-cs"/>
            </a:endParaRPr>
          </a:p>
          <a:p>
            <a:pPr lvl="1">
              <a:buFont typeface="Wingdings" pitchFamily="2" charset="2"/>
              <a:buNone/>
              <a:defRPr/>
            </a:pPr>
            <a:endParaRPr lang="en-US" sz="2000" dirty="0" smtClean="0">
              <a:ea typeface="+mn-ea"/>
              <a:cs typeface="+mn-cs"/>
            </a:endParaRPr>
          </a:p>
          <a:p>
            <a:pPr lvl="1">
              <a:defRPr/>
            </a:pPr>
            <a:r>
              <a:rPr lang="en-US" sz="2000" dirty="0" smtClean="0">
                <a:ea typeface="+mn-ea"/>
                <a:cs typeface="+mn-cs"/>
              </a:rPr>
              <a:t>All that is printed is the name of the class, followed by the hash code which can be used to tell objects (Chapter 10)</a:t>
            </a:r>
          </a:p>
          <a:p>
            <a:pPr>
              <a:defRPr/>
            </a:pPr>
            <a:r>
              <a:rPr lang="en-US" sz="2400" dirty="0" smtClean="0"/>
              <a:t>We want to know what is inside the object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3400" y="1905000"/>
            <a:ext cx="8153400" cy="914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BankAccount momsSavings = new BankAccount(5000);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String s = momsSavings.toString();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// Sets s to something like "BankAccount@d24606bf"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4038600"/>
            <a:ext cx="8153400" cy="2209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class BankAccount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r>
              <a:rPr lang="en-US" kern="0" dirty="0">
                <a:latin typeface="Consolas" pitchFamily="49" charset="0"/>
              </a:rPr>
              <a:t>  public String toString()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// returns "BankAccount[balance=5000]"</a:t>
            </a:r>
            <a:endParaRPr lang="en-US" kern="0" dirty="0">
              <a:latin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 return "BankAccount[balance=" + balance + "]";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} 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}</a:t>
            </a:r>
            <a:endParaRPr lang="en-US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59397" name="TextBox 6"/>
          <p:cNvSpPr txBox="1">
            <a:spLocks noChangeArrowheads="1"/>
          </p:cNvSpPr>
          <p:nvPr/>
        </p:nvSpPr>
        <p:spPr bwMode="auto">
          <a:xfrm>
            <a:off x="4114800" y="4114800"/>
            <a:ext cx="4572000" cy="708025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cs typeface="Arial" pitchFamily="34" charset="0"/>
              </a:rPr>
              <a:t>Override the toString method to yield a string that describes the object</a:t>
            </a:r>
            <a:r>
              <a:rPr lang="ja-JP" altLang="en-US" sz="2000">
                <a:cs typeface="Arial" pitchFamily="34" charset="0"/>
              </a:rPr>
              <a:t>’</a:t>
            </a:r>
            <a:r>
              <a:rPr lang="en-US" altLang="ja-JP" sz="2000">
                <a:cs typeface="Arial" pitchFamily="34" charset="0"/>
              </a:rPr>
              <a:t>s state.</a:t>
            </a:r>
            <a:endParaRPr lang="en-US" sz="2000">
              <a:cs typeface="Arial" pitchFamily="34" charset="0"/>
            </a:endParaRPr>
          </a:p>
        </p:txBody>
      </p:sp>
      <p:sp>
        <p:nvSpPr>
          <p:cNvPr id="593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97896EB2-C687-4294-A742-638FF30DC5D7}" type="slidenum">
              <a:rPr lang="en-US" sz="1200">
                <a:solidFill>
                  <a:srgbClr val="898989"/>
                </a:solidFill>
              </a:rPr>
              <a:pPr eaLnBrk="1" hangingPunct="1"/>
              <a:t>43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5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Overriding the </a:t>
            </a:r>
            <a:r>
              <a:rPr lang="en-US" sz="36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equals</a:t>
            </a:r>
            <a:r>
              <a:rPr lang="en-US" sz="3600" smtClean="0">
                <a:ea typeface="ＭＳ Ｐゴシック" pitchFamily="34" charset="-128"/>
              </a:rPr>
              <a:t> method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2578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In addition to the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400" dirty="0"/>
              <a:t> method, the Object class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2400" dirty="0" smtClean="0"/>
              <a:t> method checks </a:t>
            </a:r>
            <a:r>
              <a:rPr lang="en-US" sz="2400" dirty="0"/>
              <a:t>whether two objects have the same contents</a:t>
            </a:r>
            <a:r>
              <a:rPr lang="en-US" sz="2400" dirty="0" smtClean="0"/>
              <a:t>: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sz="1400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This is different from the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==</a:t>
            </a:r>
            <a:r>
              <a:rPr lang="en-US" sz="2400" dirty="0" smtClean="0"/>
              <a:t> operator which compares the two references:</a:t>
            </a:r>
          </a:p>
          <a:p>
            <a:pPr lvl="1">
              <a:defRPr/>
            </a:pPr>
            <a:endParaRPr lang="en-US" sz="2000" dirty="0" smtClean="0">
              <a:ea typeface="+mn-ea"/>
              <a:cs typeface="+mn-cs"/>
            </a:endParaRPr>
          </a:p>
          <a:p>
            <a:pPr lvl="1">
              <a:buFont typeface="Wingdings" pitchFamily="2" charset="2"/>
              <a:buNone/>
              <a:defRPr/>
            </a:pPr>
            <a:endParaRPr lang="en-US" sz="2000" dirty="0" smtClean="0">
              <a:ea typeface="+mn-ea"/>
              <a:cs typeface="+mn-cs"/>
            </a:endParaRPr>
          </a:p>
        </p:txBody>
      </p:sp>
      <p:sp>
        <p:nvSpPr>
          <p:cNvPr id="6042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B1F06475-710C-4857-9B47-891EFB7EDA0C}" type="slidenum">
              <a:rPr lang="en-US" sz="1200">
                <a:solidFill>
                  <a:srgbClr val="898989"/>
                </a:solidFill>
              </a:rPr>
              <a:pPr eaLnBrk="1" hangingPunct="1"/>
              <a:t>44</a:t>
            </a:fld>
            <a:endParaRPr lang="en-US" sz="1200">
              <a:solidFill>
                <a:srgbClr val="898989"/>
              </a:solidFill>
            </a:endParaRP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7138" y="1828800"/>
            <a:ext cx="3632200" cy="272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2514600"/>
            <a:ext cx="6543675" cy="45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if (stamp1.equals(stamp2)) . . .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// same Contents?</a:t>
            </a:r>
          </a:p>
        </p:txBody>
      </p:sp>
      <p:pic>
        <p:nvPicPr>
          <p:cNvPr id="5735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9213" y="4953000"/>
            <a:ext cx="3786187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24000" y="5697538"/>
            <a:ext cx="5791200" cy="430212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if (stamp1 == stamp2) . . . </a:t>
            </a:r>
            <a:r>
              <a:rPr lang="en-US" kern="0" dirty="0">
                <a:solidFill>
                  <a:srgbClr val="00B0F0"/>
                </a:solidFill>
                <a:latin typeface="Consolas" pitchFamily="49" charset="0"/>
              </a:rPr>
              <a:t>// same Objects?</a:t>
            </a:r>
          </a:p>
        </p:txBody>
      </p:sp>
    </p:spTree>
    <p:extLst>
      <p:ext uri="{BB962C8B-B14F-4D97-AF65-F5344CB8AC3E}">
        <p14:creationId xmlns:p14="http://schemas.microsoft.com/office/powerpoint/2010/main" val="98883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Overriding the </a:t>
            </a:r>
            <a:r>
              <a:rPr lang="en-US" sz="36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equals</a:t>
            </a:r>
            <a:r>
              <a:rPr lang="en-US" sz="3600" smtClean="0">
                <a:ea typeface="ＭＳ Ｐゴシック" pitchFamily="34" charset="-128"/>
              </a:rPr>
              <a:t> method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81600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The Object class specifies the type of parameter as </a:t>
            </a:r>
            <a:r>
              <a:rPr lang="en-US" sz="2400" smtClean="0">
                <a:solidFill>
                  <a:srgbClr val="0070C0"/>
                </a:solidFill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Object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1584325"/>
            <a:ext cx="5638800" cy="3173413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class Stamp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private String color;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private </a:t>
            </a:r>
            <a:r>
              <a:rPr lang="en-US" kern="0" dirty="0" err="1">
                <a:latin typeface="Consolas" pitchFamily="49" charset="0"/>
              </a:rPr>
              <a:t>int</a:t>
            </a:r>
            <a:r>
              <a:rPr lang="en-US" kern="0" dirty="0">
                <a:latin typeface="Consolas" pitchFamily="49" charset="0"/>
              </a:rPr>
              <a:t> value;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. . .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public </a:t>
            </a:r>
            <a:r>
              <a:rPr lang="en-US" kern="0" dirty="0" err="1">
                <a:latin typeface="Consolas" pitchFamily="49" charset="0"/>
              </a:rPr>
              <a:t>boolean</a:t>
            </a:r>
            <a:r>
              <a:rPr lang="en-US" kern="0" dirty="0">
                <a:latin typeface="Consolas" pitchFamily="49" charset="0"/>
              </a:rPr>
              <a:t> equals(</a:t>
            </a:r>
            <a:r>
              <a:rPr lang="en-US" kern="0" dirty="0">
                <a:solidFill>
                  <a:srgbClr val="0070C0"/>
                </a:solidFill>
                <a:latin typeface="Consolas" pitchFamily="49" charset="0"/>
              </a:rPr>
              <a:t>Object</a:t>
            </a:r>
            <a:r>
              <a:rPr lang="en-US" kern="0" dirty="0">
                <a:latin typeface="Consolas" pitchFamily="49" charset="0"/>
              </a:rPr>
              <a:t> </a:t>
            </a:r>
            <a:r>
              <a:rPr lang="en-US" kern="0" dirty="0" err="1">
                <a:latin typeface="Consolas" pitchFamily="49" charset="0"/>
              </a:rPr>
              <a:t>otherObject</a:t>
            </a:r>
            <a:r>
              <a:rPr lang="en-US" kern="0" dirty="0">
                <a:latin typeface="Consolas" pitchFamily="49" charset="0"/>
              </a:rPr>
              <a:t>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. . .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}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. . .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}</a:t>
            </a:r>
            <a:endParaRPr lang="en-US" kern="0" dirty="0">
              <a:solidFill>
                <a:srgbClr val="333333"/>
              </a:solidFill>
              <a:latin typeface="Consolas" pitchFamily="49" charset="0"/>
            </a:endParaRPr>
          </a:p>
        </p:txBody>
      </p:sp>
      <p:sp>
        <p:nvSpPr>
          <p:cNvPr id="53256" name="TextBox 6"/>
          <p:cNvSpPr txBox="1">
            <a:spLocks noChangeArrowheads="1"/>
          </p:cNvSpPr>
          <p:nvPr/>
        </p:nvSpPr>
        <p:spPr bwMode="auto">
          <a:xfrm>
            <a:off x="3476625" y="1736725"/>
            <a:ext cx="4876800" cy="101600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dirty="0" smtClean="0">
                <a:latin typeface="+mn-lt"/>
                <a:cs typeface="Consolas" pitchFamily="49" charset="0"/>
              </a:rPr>
              <a:t>The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Stamp equals </a:t>
            </a:r>
            <a:r>
              <a:rPr lang="en-US" sz="2000" dirty="0" smtClean="0"/>
              <a:t>method must declare the same type of parameter as the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Object equals</a:t>
            </a:r>
            <a:r>
              <a:rPr lang="en-US" sz="2000" dirty="0" smtClean="0"/>
              <a:t> method to override it.</a:t>
            </a:r>
          </a:p>
        </p:txBody>
      </p:sp>
      <p:sp>
        <p:nvSpPr>
          <p:cNvPr id="6144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rgbClr val="898989"/>
                </a:solidFill>
              </a:rPr>
              <a:t>Page </a:t>
            </a:r>
            <a:fld id="{72380D74-FF3C-4DC4-A5E7-857FF9878734}" type="slidenum">
              <a:rPr lang="en-US" sz="1200">
                <a:solidFill>
                  <a:srgbClr val="898989"/>
                </a:solidFill>
              </a:rPr>
              <a:pPr eaLnBrk="1" hangingPunct="1"/>
              <a:t>45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990600" y="4162425"/>
            <a:ext cx="7467600" cy="17526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public </a:t>
            </a:r>
            <a:r>
              <a:rPr lang="en-US" kern="0" dirty="0" err="1">
                <a:latin typeface="Consolas" pitchFamily="49" charset="0"/>
              </a:rPr>
              <a:t>boolean</a:t>
            </a:r>
            <a:r>
              <a:rPr lang="en-US" kern="0" dirty="0">
                <a:latin typeface="Consolas" pitchFamily="49" charset="0"/>
              </a:rPr>
              <a:t> equals(Object </a:t>
            </a:r>
            <a:r>
              <a:rPr lang="en-US" kern="0" dirty="0" err="1">
                <a:latin typeface="Consolas" pitchFamily="49" charset="0"/>
              </a:rPr>
              <a:t>otherObject</a:t>
            </a:r>
            <a:r>
              <a:rPr lang="en-US" kern="0" dirty="0">
                <a:latin typeface="Consolas" pitchFamily="49" charset="0"/>
              </a:rPr>
              <a:t>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{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Stamp other = (Stamp) </a:t>
            </a:r>
            <a:r>
              <a:rPr lang="en-US" kern="0" dirty="0" err="1">
                <a:latin typeface="Consolas" pitchFamily="49" charset="0"/>
              </a:rPr>
              <a:t>otherObject</a:t>
            </a:r>
            <a:r>
              <a:rPr lang="en-US" kern="0" dirty="0">
                <a:latin typeface="Consolas" pitchFamily="49" charset="0"/>
              </a:rPr>
              <a:t>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return </a:t>
            </a:r>
            <a:r>
              <a:rPr lang="en-US" kern="0" dirty="0" err="1">
                <a:latin typeface="Consolas" pitchFamily="49" charset="0"/>
              </a:rPr>
              <a:t>color.equals</a:t>
            </a:r>
            <a:r>
              <a:rPr lang="en-US" kern="0" dirty="0">
                <a:latin typeface="Consolas" pitchFamily="49" charset="0"/>
              </a:rPr>
              <a:t>(</a:t>
            </a:r>
            <a:r>
              <a:rPr lang="en-US" kern="0" dirty="0" err="1">
                <a:latin typeface="Consolas" pitchFamily="49" charset="0"/>
              </a:rPr>
              <a:t>other.color</a:t>
            </a:r>
            <a:r>
              <a:rPr lang="en-US" kern="0" dirty="0">
                <a:latin typeface="Consolas" pitchFamily="49" charset="0"/>
              </a:rPr>
              <a:t>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    &amp;&amp; value == </a:t>
            </a:r>
            <a:r>
              <a:rPr lang="en-US" kern="0" dirty="0" err="1">
                <a:latin typeface="Consolas" pitchFamily="49" charset="0"/>
              </a:rPr>
              <a:t>other.value</a:t>
            </a:r>
            <a:r>
              <a:rPr lang="en-US" kern="0" dirty="0">
                <a:latin typeface="Consolas" pitchFamily="49" charset="0"/>
              </a:rPr>
              <a:t>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latin typeface="Consolas" pitchFamily="49" charset="0"/>
              </a:rPr>
              <a:t>}</a:t>
            </a:r>
            <a:endParaRPr lang="en-US" kern="0" dirty="0">
              <a:solidFill>
                <a:srgbClr val="00B0F0"/>
              </a:solidFill>
              <a:latin typeface="Consolas" pitchFamily="49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009900" y="5745163"/>
            <a:ext cx="5715000" cy="400050"/>
          </a:xfrm>
          <a:prstGeom prst="rect">
            <a:avLst/>
          </a:prstGeom>
          <a:solidFill>
            <a:srgbClr val="FFDC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dirty="0" smtClean="0">
                <a:latin typeface="+mn-lt"/>
                <a:cs typeface="Consolas" pitchFamily="49" charset="0"/>
              </a:rPr>
              <a:t>Cast the parameter variable to the class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Stamp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72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Shadowing / Hiding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905000"/>
            <a:ext cx="7848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Shadowing or hiding can occur in one of the following cases: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 parameter name is the same as a class or instance variable. The parameter name hides the instance or class variable.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 class or instance variable in the subclass has the same name as the class or instance variable in the super class.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 class method in the subclass has the same signature as a class method in the super class. (Overriding occurs only for instance methods).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46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07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Shadowing / Hiding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7798" y="2286000"/>
            <a:ext cx="4114800" cy="4191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SuperClass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j = 1;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alt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class Derived extends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SuperClass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j = 2;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  void assign(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j) {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(j);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super.j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this.j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	 }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95800" y="2667000"/>
            <a:ext cx="4398963" cy="32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SuperThis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static public void main  (String []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	 Derived d1 = new Derived ();</a:t>
            </a:r>
          </a:p>
          <a:p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	 d1.assign(4);</a:t>
            </a:r>
          </a:p>
          <a:p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600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this example, try to figure out the output of the assign method: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47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Shadowing / Hiding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1905000"/>
            <a:ext cx="4114800" cy="4191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SuperClass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j = 1;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class Derived extends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SuperClass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j = 2;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  void assign(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j) {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(j);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	 </a:t>
            </a:r>
          </a:p>
          <a:p>
            <a:r>
              <a:rPr lang="en-US" altLang="en-US" sz="1400" dirty="0">
                <a:latin typeface="Courier New" pitchFamily="49" charset="0"/>
                <a:cs typeface="Courier New" pitchFamily="49" charset="0"/>
              </a:rPr>
              <a:t>	</a:t>
            </a:r>
            <a:endParaRPr lang="en-US" alt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super.j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	 </a:t>
            </a:r>
          </a:p>
          <a:p>
            <a:r>
              <a:rPr lang="en-US" altLang="en-US" sz="1400" dirty="0">
                <a:latin typeface="Courier New" pitchFamily="49" charset="0"/>
                <a:cs typeface="Courier New" pitchFamily="49" charset="0"/>
              </a:rPr>
              <a:t>	</a:t>
            </a:r>
            <a:endParaRPr lang="en-US" alt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en-US" sz="1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this.j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en-US" sz="1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716708" y="3634740"/>
            <a:ext cx="1693492" cy="19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63547" y="3608325"/>
            <a:ext cx="2497152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 is the parameter which is 4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4114800" y="4953000"/>
            <a:ext cx="1295400" cy="19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63547" y="4803799"/>
            <a:ext cx="249715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t</a:t>
            </a:r>
            <a:r>
              <a:rPr lang="en-US" sz="1400" dirty="0" err="1" smtClean="0"/>
              <a:t>his.j</a:t>
            </a:r>
            <a:r>
              <a:rPr lang="en-US" sz="1400" dirty="0" smtClean="0"/>
              <a:t> is the </a:t>
            </a:r>
            <a:r>
              <a:rPr lang="en-US" sz="1400" dirty="0" err="1" smtClean="0"/>
              <a:t>Drived</a:t>
            </a:r>
            <a:r>
              <a:rPr lang="en-US" sz="1400" dirty="0" smtClean="0"/>
              <a:t> class instance variable which is 2</a:t>
            </a:r>
            <a:endParaRPr lang="en-US" sz="1400" dirty="0"/>
          </a:p>
        </p:txBody>
      </p:sp>
      <p:sp>
        <p:nvSpPr>
          <p:cNvPr id="11" name="Right Arrow 10"/>
          <p:cNvSpPr/>
          <p:nvPr/>
        </p:nvSpPr>
        <p:spPr>
          <a:xfrm>
            <a:off x="4247972" y="4343400"/>
            <a:ext cx="1162228" cy="19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67108" y="4174259"/>
            <a:ext cx="249715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s</a:t>
            </a:r>
            <a:r>
              <a:rPr lang="en-US" sz="1400" dirty="0" err="1" smtClean="0"/>
              <a:t>uper.j</a:t>
            </a:r>
            <a:r>
              <a:rPr lang="en-US" sz="1400" dirty="0" smtClean="0"/>
              <a:t> is the </a:t>
            </a:r>
            <a:r>
              <a:rPr lang="en-US" sz="1400" dirty="0" err="1" smtClean="0"/>
              <a:t>SuperClass</a:t>
            </a:r>
            <a:r>
              <a:rPr lang="en-US" sz="1400" dirty="0" smtClean="0"/>
              <a:t> instance variable which is 1</a:t>
            </a:r>
            <a:endParaRPr lang="en-US" sz="14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48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49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 Account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7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Assume in an application you need to define two types of Bank Accounts: Business Account and Personal Account</a:t>
            </a:r>
          </a:p>
          <a:p>
            <a:r>
              <a:rPr lang="en-US" dirty="0" smtClean="0"/>
              <a:t>The two types of accounts share some common attributes: Account Number and Balance</a:t>
            </a:r>
          </a:p>
          <a:p>
            <a:r>
              <a:rPr lang="en-US" dirty="0" smtClean="0"/>
              <a:t>But they differ in some others which are specific to each type of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" y="4038600"/>
            <a:ext cx="806132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5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3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 Account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365759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Using inheritance, you can define a Bank Account class that contain the general attributes that exist in both type of accounts (Account Number and Balance)</a:t>
            </a:r>
          </a:p>
          <a:p>
            <a:endParaRPr lang="en-US" dirty="0" smtClean="0"/>
          </a:p>
          <a:p>
            <a:r>
              <a:rPr lang="en-US" dirty="0" smtClean="0"/>
              <a:t>Personal Account and Business Account inherit from Bank Account</a:t>
            </a:r>
          </a:p>
          <a:p>
            <a:endParaRPr lang="en-US" dirty="0"/>
          </a:p>
          <a:p>
            <a:r>
              <a:rPr lang="en-US" dirty="0" smtClean="0"/>
              <a:t>Each subclass defines the specific attributes that are applicable to themselves.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1200"/>
            <a:ext cx="4186170" cy="291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6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42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Inheritance is a form of </a:t>
            </a:r>
            <a:r>
              <a:rPr lang="en-US" b="1" i="1" dirty="0"/>
              <a:t>abstraction</a:t>
            </a:r>
            <a:r>
              <a:rPr lang="en-US" b="1" i="1" dirty="0" smtClean="0"/>
              <a:t>.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It is used to save duplication of information </a:t>
            </a:r>
            <a:r>
              <a:rPr lang="en-US" dirty="0" smtClean="0"/>
              <a:t>in different classes.</a:t>
            </a:r>
            <a:endParaRPr lang="en-US" dirty="0"/>
          </a:p>
          <a:p>
            <a:pPr>
              <a:defRPr/>
            </a:pPr>
            <a:endParaRPr lang="en-US" b="1" i="1" dirty="0"/>
          </a:p>
          <a:p>
            <a:pPr>
              <a:defRPr/>
            </a:pPr>
            <a:r>
              <a:rPr lang="en-US" dirty="0"/>
              <a:t>Inheritance is </a:t>
            </a:r>
            <a:r>
              <a:rPr lang="en-US" dirty="0" smtClean="0"/>
              <a:t>used to define </a:t>
            </a:r>
            <a:r>
              <a:rPr lang="en-US" dirty="0"/>
              <a:t>a new class based on another class.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It is also a form of code reuse because you don’t have to define classes from scratch. You can base it on an existing class.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7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1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/>
          <a:lstStyle/>
          <a:p>
            <a:r>
              <a:rPr lang="en-US" dirty="0" smtClean="0"/>
              <a:t>Think of how you can apply the inheritance principle to the classes below: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124200"/>
            <a:ext cx="2286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429000"/>
            <a:ext cx="2286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</a:t>
            </a:r>
            <a:r>
              <a:rPr lang="en-US" dirty="0" smtClean="0"/>
              <a:t>ame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honeNumber</a:t>
            </a: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mail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45720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changeNumber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changeEmail</a:t>
            </a:r>
            <a:r>
              <a:rPr lang="en-US" dirty="0" smtClean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0" y="3124200"/>
            <a:ext cx="2286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8000" y="3429000"/>
            <a:ext cx="2286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name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honeNumber</a:t>
            </a: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mail</a:t>
            </a:r>
          </a:p>
          <a:p>
            <a:r>
              <a:rPr lang="en-US" dirty="0" err="1"/>
              <a:t>c</a:t>
            </a:r>
            <a:r>
              <a:rPr lang="en-US" dirty="0" err="1" smtClean="0"/>
              <a:t>ustomerNumber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48000" y="45720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changeNumber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changeEmail</a:t>
            </a:r>
            <a:r>
              <a:rPr lang="en-US" dirty="0" smtClean="0"/>
              <a:t>()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3108177"/>
            <a:ext cx="2286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Employee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91200" y="3412977"/>
            <a:ext cx="2286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</a:t>
            </a:r>
            <a:r>
              <a:rPr lang="en-US" dirty="0" smtClean="0"/>
              <a:t>ame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honeNumber</a:t>
            </a: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mail</a:t>
            </a:r>
          </a:p>
          <a:p>
            <a:r>
              <a:rPr lang="en-US" dirty="0" smtClean="0"/>
              <a:t>salary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91200" y="4555977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changeNumber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changeEmail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raiseSalary</a:t>
            </a:r>
            <a:r>
              <a:rPr lang="en-US" dirty="0" smtClean="0"/>
              <a:t>()</a:t>
            </a: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8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5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/>
        </p:nvSpPr>
        <p:spPr bwMode="auto">
          <a:xfrm>
            <a:off x="762000" y="2286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Inheritance Example</a:t>
            </a:r>
            <a:endParaRPr lang="en-US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266700" y="6324600"/>
            <a:ext cx="243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r>
              <a:rPr lang="en-US" altLang="en-US" sz="1200" dirty="0"/>
              <a:t>Customer inherits from Person </a:t>
            </a:r>
            <a:r>
              <a:rPr lang="en-US" altLang="en-US" sz="1200" dirty="0" smtClean="0"/>
              <a:t>or Customer </a:t>
            </a:r>
            <a:r>
              <a:rPr lang="en-US" altLang="en-US" sz="1200" dirty="0"/>
              <a:t>is derived from Person </a:t>
            </a: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5562600" y="2743200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r>
              <a:rPr lang="en-US" altLang="en-US" dirty="0"/>
              <a:t>Superclass</a:t>
            </a:r>
          </a:p>
          <a:p>
            <a:r>
              <a:rPr lang="en-US" altLang="en-US" sz="1200" dirty="0"/>
              <a:t>(Parent class)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5465392" y="4614460"/>
            <a:ext cx="152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r>
              <a:rPr lang="en-US" altLang="en-US" dirty="0"/>
              <a:t>Subclass</a:t>
            </a:r>
          </a:p>
          <a:p>
            <a:r>
              <a:rPr lang="en-US" altLang="en-US" sz="1200" dirty="0"/>
              <a:t>(Child class)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" y="1066800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 class contains the general attributes and behaviors that is shared among all three classes.  Customer is a type of Person; therefore, it can inherit the person attributes and behavior. The same is true for Employee.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752600" y="2133600"/>
            <a:ext cx="1905000" cy="1752600"/>
            <a:chOff x="457200" y="3124200"/>
            <a:chExt cx="2286000" cy="2209800"/>
          </a:xfrm>
        </p:grpSpPr>
        <p:sp>
          <p:nvSpPr>
            <p:cNvPr id="18" name="Rectangle 17"/>
            <p:cNvSpPr/>
            <p:nvPr/>
          </p:nvSpPr>
          <p:spPr>
            <a:xfrm>
              <a:off x="457200" y="3124200"/>
              <a:ext cx="22860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Person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7200" y="3429000"/>
              <a:ext cx="22860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n</a:t>
              </a:r>
              <a:r>
                <a:rPr lang="en-US" sz="1400" dirty="0" smtClean="0"/>
                <a:t>ame</a:t>
              </a:r>
            </a:p>
            <a:p>
              <a:r>
                <a:rPr lang="en-US" sz="1400" dirty="0" err="1"/>
                <a:t>p</a:t>
              </a:r>
              <a:r>
                <a:rPr lang="en-US" sz="1400" dirty="0" err="1" smtClean="0"/>
                <a:t>honeNumber</a:t>
              </a:r>
              <a:endParaRPr lang="en-US" sz="1400" dirty="0" smtClean="0"/>
            </a:p>
            <a:p>
              <a:r>
                <a:rPr lang="en-US" sz="1400" dirty="0"/>
                <a:t>e</a:t>
              </a:r>
              <a:r>
                <a:rPr lang="en-US" sz="1400" dirty="0" smtClean="0"/>
                <a:t>mail</a:t>
              </a:r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7200" y="4572000"/>
              <a:ext cx="22860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 smtClean="0"/>
                <a:t>changeNumber</a:t>
              </a:r>
              <a:r>
                <a:rPr lang="en-US" sz="1400" dirty="0" smtClean="0"/>
                <a:t>()</a:t>
              </a:r>
            </a:p>
            <a:p>
              <a:r>
                <a:rPr lang="en-US" sz="1400" dirty="0" err="1" smtClean="0"/>
                <a:t>changeEmail</a:t>
              </a:r>
              <a:r>
                <a:rPr lang="en-US" sz="1400" dirty="0" smtClean="0"/>
                <a:t>()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70261" y="4588266"/>
            <a:ext cx="2286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0261" y="4893066"/>
            <a:ext cx="2286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customerNumber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70261" y="5560619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2819400" y="4590247"/>
            <a:ext cx="2286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Employee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819400" y="4895047"/>
            <a:ext cx="2286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salary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19400" y="55626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raiseSalary</a:t>
            </a:r>
            <a:r>
              <a:rPr lang="en-US" dirty="0" smtClean="0"/>
              <a:t>()</a:t>
            </a:r>
          </a:p>
        </p:txBody>
      </p:sp>
      <p:cxnSp>
        <p:nvCxnSpPr>
          <p:cNvPr id="29" name="Elbow Connector 28"/>
          <p:cNvCxnSpPr>
            <a:stCxn id="22" idx="0"/>
          </p:cNvCxnSpPr>
          <p:nvPr/>
        </p:nvCxnSpPr>
        <p:spPr>
          <a:xfrm>
            <a:off x="1413261" y="4588266"/>
            <a:ext cx="914400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 flipH="1" flipV="1">
            <a:off x="1401567" y="3591314"/>
            <a:ext cx="702066" cy="1291839"/>
          </a:xfrm>
          <a:prstGeom prst="bentConnector3">
            <a:avLst/>
          </a:prstGeom>
          <a:ln w="5715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V="1">
            <a:off x="3248426" y="3609574"/>
            <a:ext cx="704047" cy="1257300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"/>
          <p:cNvSpPr txBox="1">
            <a:spLocks noChangeArrowheads="1"/>
          </p:cNvSpPr>
          <p:nvPr/>
        </p:nvSpPr>
        <p:spPr bwMode="auto">
          <a:xfrm>
            <a:off x="2819400" y="6322619"/>
            <a:ext cx="228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r>
              <a:rPr lang="en-US" altLang="en-US" sz="1200" dirty="0" smtClean="0"/>
              <a:t>Employee </a:t>
            </a:r>
            <a:r>
              <a:rPr lang="en-US" altLang="en-US" sz="1200" dirty="0"/>
              <a:t>inherits from Person </a:t>
            </a:r>
            <a:r>
              <a:rPr lang="en-US" altLang="en-US" sz="1200" dirty="0" smtClean="0"/>
              <a:t> </a:t>
            </a:r>
          </a:p>
          <a:p>
            <a:r>
              <a:rPr lang="en-US" altLang="en-US" sz="1200" dirty="0" smtClean="0"/>
              <a:t>Employee </a:t>
            </a:r>
            <a:r>
              <a:rPr lang="en-US" altLang="en-US" sz="1200" dirty="0"/>
              <a:t>is derived from Person </a:t>
            </a:r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5117805" y="6345865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898989"/>
                </a:solidFill>
              </a:rPr>
              <a:t>Page </a:t>
            </a:r>
            <a:fld id="{720BBFE5-E2FB-4CB8-8957-71836987A4FE}" type="slidenum">
              <a:rPr lang="en-US" sz="1200">
                <a:solidFill>
                  <a:srgbClr val="898989"/>
                </a:solidFill>
              </a:rPr>
              <a:pPr eaLnBrk="1" hangingPunct="1"/>
              <a:t>9</a:t>
            </a:fld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57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3003</Words>
  <Application>Microsoft Office PowerPoint</Application>
  <PresentationFormat>On-screen Show (4:3)</PresentationFormat>
  <Paragraphs>570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Inheritance Hierarchies</vt:lpstr>
      <vt:lpstr>A Vehicle Class Hierarchy</vt:lpstr>
      <vt:lpstr>The Substitution Principle</vt:lpstr>
      <vt:lpstr>Identify Inheritance Relationships</vt:lpstr>
      <vt:lpstr>Bank Account Example</vt:lpstr>
      <vt:lpstr>Bank Account Example</vt:lpstr>
      <vt:lpstr>Advantages of Inheritance</vt:lpstr>
      <vt:lpstr>Inheritance Example</vt:lpstr>
      <vt:lpstr>PowerPoint Presentation</vt:lpstr>
      <vt:lpstr>Inheritance</vt:lpstr>
      <vt:lpstr>Programming Tip</vt:lpstr>
      <vt:lpstr>Inheriting from the Superclass</vt:lpstr>
      <vt:lpstr>Quiz Question Hierarchy</vt:lpstr>
      <vt:lpstr>Question.java (1)</vt:lpstr>
      <vt:lpstr>Question.java (2)</vt:lpstr>
      <vt:lpstr>QuestionDemo1.java</vt:lpstr>
      <vt:lpstr>Implementing Subclasses</vt:lpstr>
      <vt:lpstr>Overriding Superclass Methods</vt:lpstr>
      <vt:lpstr>Planning the subclass</vt:lpstr>
      <vt:lpstr>Syntax : Subclass Declaration</vt:lpstr>
      <vt:lpstr>Implementing addChoice</vt:lpstr>
      <vt:lpstr>Common Error </vt:lpstr>
      <vt:lpstr>Common Error</vt:lpstr>
      <vt:lpstr>Common Error </vt:lpstr>
      <vt:lpstr>Overriding Methods</vt:lpstr>
      <vt:lpstr>Calling Superclass Methods</vt:lpstr>
      <vt:lpstr>QuestionDemo2.java (1)</vt:lpstr>
      <vt:lpstr>QuestionDemo2.java (2)</vt:lpstr>
      <vt:lpstr>ChoiceQuestion.java (1)</vt:lpstr>
      <vt:lpstr>ChoiceQuestion.java (2)</vt:lpstr>
      <vt:lpstr>Common Error </vt:lpstr>
      <vt:lpstr>Common Error </vt:lpstr>
      <vt:lpstr>ChoiceQuestion  Demo  Constructor</vt:lpstr>
      <vt:lpstr>Constructor with Superclass</vt:lpstr>
      <vt:lpstr>Special</vt:lpstr>
      <vt:lpstr>Special Topic</vt:lpstr>
      <vt:lpstr>Steps to Using Inheritance</vt:lpstr>
      <vt:lpstr>Steps to Using Inheritance</vt:lpstr>
      <vt:lpstr>Using Inheritance</vt:lpstr>
      <vt:lpstr>Steps to Using Inheritance</vt:lpstr>
      <vt:lpstr>Object: The Cosmic Superclass</vt:lpstr>
      <vt:lpstr>Writing a toString method</vt:lpstr>
      <vt:lpstr>Overriding the toString method</vt:lpstr>
      <vt:lpstr>Overriding the equals method</vt:lpstr>
      <vt:lpstr>Overriding the equals method</vt:lpstr>
      <vt:lpstr>Shadowing / Hiding</vt:lpstr>
      <vt:lpstr>Shadowing / Hiding</vt:lpstr>
      <vt:lpstr>Shadowing / Hiding</vt:lpstr>
    </vt:vector>
  </TitlesOfParts>
  <Company>Teradyne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Hierarchies</dc:title>
  <dc:creator>b</dc:creator>
  <cp:lastModifiedBy>amir_hallajpour@hotmail.com</cp:lastModifiedBy>
  <cp:revision>17</cp:revision>
  <dcterms:created xsi:type="dcterms:W3CDTF">2015-02-25T20:28:12Z</dcterms:created>
  <dcterms:modified xsi:type="dcterms:W3CDTF">2018-02-07T06:42:10Z</dcterms:modified>
</cp:coreProperties>
</file>